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20"/>
  </p:notesMasterIdLst>
  <p:sldIdLst>
    <p:sldId id="267" r:id="rId2"/>
    <p:sldId id="271" r:id="rId3"/>
    <p:sldId id="272" r:id="rId4"/>
    <p:sldId id="273" r:id="rId5"/>
    <p:sldId id="288" r:id="rId6"/>
    <p:sldId id="276" r:id="rId7"/>
    <p:sldId id="258" r:id="rId8"/>
    <p:sldId id="259" r:id="rId9"/>
    <p:sldId id="290" r:id="rId10"/>
    <p:sldId id="261" r:id="rId11"/>
    <p:sldId id="277" r:id="rId12"/>
    <p:sldId id="266" r:id="rId13"/>
    <p:sldId id="262" r:id="rId14"/>
    <p:sldId id="282" r:id="rId15"/>
    <p:sldId id="263" r:id="rId16"/>
    <p:sldId id="287" r:id="rId17"/>
    <p:sldId id="283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iversity of New Mexic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50A"/>
    <a:srgbClr val="B35800"/>
    <a:srgbClr val="A95300"/>
    <a:srgbClr val="934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17" autoAdjust="0"/>
    <p:restoredTop sz="94328" autoAdjust="0"/>
  </p:normalViewPr>
  <p:slideViewPr>
    <p:cSldViewPr snapToGrid="0" snapToObjects="1">
      <p:cViewPr varScale="1">
        <p:scale>
          <a:sx n="113" d="100"/>
          <a:sy n="113" d="100"/>
        </p:scale>
        <p:origin x="184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5566A-ABA2-4A1B-BA4D-141A98CD1912}" type="doc">
      <dgm:prSet loTypeId="urn:microsoft.com/office/officeart/2005/8/layout/cycle5" loCatId="cycle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72C1E12E-01D4-4794-887D-30EB13322A10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en-US" sz="2400" b="1" dirty="0" smtClean="0">
              <a:latin typeface="Candara"/>
              <a:cs typeface="Candara"/>
            </a:rPr>
            <a:t>Low</a:t>
          </a:r>
          <a:r>
            <a:rPr lang="en-US" sz="2400" dirty="0" smtClean="0">
              <a:latin typeface="Candara"/>
              <a:cs typeface="Candara"/>
            </a:rPr>
            <a:t> </a:t>
          </a:r>
          <a:r>
            <a:rPr lang="en-US" sz="2400" b="1" dirty="0" smtClean="0">
              <a:latin typeface="Candara"/>
              <a:cs typeface="Candara"/>
            </a:rPr>
            <a:t>income</a:t>
          </a:r>
          <a:r>
            <a:rPr lang="en-US" sz="2400" dirty="0" smtClean="0">
              <a:latin typeface="Candara"/>
              <a:cs typeface="Candara"/>
            </a:rPr>
            <a:t> </a:t>
          </a:r>
          <a:endParaRPr lang="en-US" sz="2400" dirty="0">
            <a:latin typeface="Candara"/>
            <a:cs typeface="Candara"/>
          </a:endParaRPr>
        </a:p>
      </dgm:t>
    </dgm:pt>
    <dgm:pt modelId="{54D435A6-BB86-4B8C-8389-F8954B63AF8A}" type="parTrans" cxnId="{7B4F3F5C-04A0-44BF-89E8-F9A905B53943}">
      <dgm:prSet/>
      <dgm:spPr/>
      <dgm:t>
        <a:bodyPr/>
        <a:lstStyle/>
        <a:p>
          <a:endParaRPr lang="en-US"/>
        </a:p>
      </dgm:t>
    </dgm:pt>
    <dgm:pt modelId="{1400D9C4-2F26-4EA0-99C1-8B5E063FB9A6}" type="sibTrans" cxnId="{7B4F3F5C-04A0-44BF-89E8-F9A905B53943}">
      <dgm:prSet/>
      <dgm:spPr/>
      <dgm:t>
        <a:bodyPr/>
        <a:lstStyle/>
        <a:p>
          <a:endParaRPr lang="en-US"/>
        </a:p>
      </dgm:t>
    </dgm:pt>
    <dgm:pt modelId="{EC6CABFC-D401-4B2E-9429-3FF2BAAB8DBF}">
      <dgm:prSet custT="1"/>
      <dgm:spPr>
        <a:solidFill>
          <a:srgbClr val="FFC000"/>
        </a:solidFill>
      </dgm:spPr>
      <dgm:t>
        <a:bodyPr/>
        <a:lstStyle/>
        <a:p>
          <a:pPr rtl="0"/>
          <a:endParaRPr lang="en-US" sz="2200" b="1" dirty="0" smtClean="0">
            <a:latin typeface="Candara"/>
            <a:cs typeface="Candara"/>
          </a:endParaRPr>
        </a:p>
        <a:p>
          <a:pPr rtl="0"/>
          <a:r>
            <a:rPr lang="en-US" sz="2200" b="1" dirty="0" smtClean="0">
              <a:latin typeface="Candara"/>
              <a:cs typeface="Candara"/>
            </a:rPr>
            <a:t>Unemployed</a:t>
          </a:r>
        </a:p>
        <a:p>
          <a:pPr rtl="0"/>
          <a:r>
            <a:rPr lang="en-US" sz="2800" dirty="0" smtClean="0">
              <a:latin typeface="Arial Narrow" pitchFamily="34" charset="0"/>
            </a:rPr>
            <a:t> </a:t>
          </a:r>
          <a:endParaRPr lang="en-US" sz="2800" dirty="0">
            <a:latin typeface="Arial Narrow" pitchFamily="34" charset="0"/>
          </a:endParaRPr>
        </a:p>
      </dgm:t>
    </dgm:pt>
    <dgm:pt modelId="{6C7EDEF2-5C45-4B72-8798-A0EC84969130}" type="parTrans" cxnId="{1587A17E-E2C7-4661-A63B-86D1120606FF}">
      <dgm:prSet/>
      <dgm:spPr/>
      <dgm:t>
        <a:bodyPr/>
        <a:lstStyle/>
        <a:p>
          <a:endParaRPr lang="en-US"/>
        </a:p>
      </dgm:t>
    </dgm:pt>
    <dgm:pt modelId="{62751D21-C77E-4114-8091-4025A15A8C8A}" type="sibTrans" cxnId="{1587A17E-E2C7-4661-A63B-86D1120606FF}">
      <dgm:prSet/>
      <dgm:spPr/>
      <dgm:t>
        <a:bodyPr/>
        <a:lstStyle/>
        <a:p>
          <a:endParaRPr lang="en-US"/>
        </a:p>
      </dgm:t>
    </dgm:pt>
    <dgm:pt modelId="{32E04017-1623-45AC-8E95-2FC51AD0ED5B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en-US" sz="2400" b="1" dirty="0" smtClean="0">
              <a:latin typeface="Candara"/>
              <a:cs typeface="Candara"/>
            </a:rPr>
            <a:t>Housing Instability</a:t>
          </a:r>
          <a:endParaRPr lang="en-US" sz="2800" b="1" dirty="0">
            <a:latin typeface="Candara"/>
            <a:cs typeface="Candara"/>
          </a:endParaRPr>
        </a:p>
      </dgm:t>
    </dgm:pt>
    <dgm:pt modelId="{22BD06E3-8D54-4FCF-8D6C-EBE709E4F809}" type="parTrans" cxnId="{733A7056-1919-4FB2-9846-3453D0D045F7}">
      <dgm:prSet/>
      <dgm:spPr/>
      <dgm:t>
        <a:bodyPr/>
        <a:lstStyle/>
        <a:p>
          <a:endParaRPr lang="en-US"/>
        </a:p>
      </dgm:t>
    </dgm:pt>
    <dgm:pt modelId="{0C5FE30E-95A0-46AF-8B07-F9204A5B72ED}" type="sibTrans" cxnId="{733A7056-1919-4FB2-9846-3453D0D045F7}">
      <dgm:prSet/>
      <dgm:spPr/>
      <dgm:t>
        <a:bodyPr/>
        <a:lstStyle/>
        <a:p>
          <a:endParaRPr lang="en-US"/>
        </a:p>
      </dgm:t>
    </dgm:pt>
    <dgm:pt modelId="{BF88AE28-B8BE-4FC0-8BC7-60204C1B623D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en-US" sz="2400" b="1" dirty="0" smtClean="0">
              <a:latin typeface="Candara"/>
              <a:cs typeface="Candara"/>
            </a:rPr>
            <a:t>Uses</a:t>
          </a:r>
          <a:r>
            <a:rPr lang="en-US" sz="2400" dirty="0" smtClean="0">
              <a:latin typeface="Candara"/>
              <a:cs typeface="Candara"/>
            </a:rPr>
            <a:t> </a:t>
          </a:r>
          <a:r>
            <a:rPr lang="en-US" sz="2400" b="1" dirty="0" smtClean="0">
              <a:latin typeface="Candara"/>
              <a:cs typeface="Candara"/>
            </a:rPr>
            <a:t>ER</a:t>
          </a:r>
          <a:r>
            <a:rPr lang="en-US" sz="2400" dirty="0" smtClean="0">
              <a:latin typeface="Candara"/>
              <a:cs typeface="Candara"/>
            </a:rPr>
            <a:t> </a:t>
          </a:r>
          <a:r>
            <a:rPr lang="en-US" sz="2400" b="1" dirty="0" smtClean="0">
              <a:latin typeface="Candara"/>
              <a:cs typeface="Candara"/>
            </a:rPr>
            <a:t>frequently</a:t>
          </a:r>
          <a:endParaRPr lang="en-US" sz="2400" b="1" dirty="0">
            <a:latin typeface="Candara"/>
            <a:cs typeface="Candara"/>
          </a:endParaRPr>
        </a:p>
      </dgm:t>
    </dgm:pt>
    <dgm:pt modelId="{62224277-0FC7-456B-ABA3-D9B2C3EF16B7}" type="parTrans" cxnId="{35D6E02C-FB09-4B1C-BD1F-12F43010E43B}">
      <dgm:prSet/>
      <dgm:spPr/>
      <dgm:t>
        <a:bodyPr/>
        <a:lstStyle/>
        <a:p>
          <a:endParaRPr lang="en-US"/>
        </a:p>
      </dgm:t>
    </dgm:pt>
    <dgm:pt modelId="{A578F1B6-4D99-42B5-889B-77AAD3EED26F}" type="sibTrans" cxnId="{35D6E02C-FB09-4B1C-BD1F-12F43010E43B}">
      <dgm:prSet/>
      <dgm:spPr/>
      <dgm:t>
        <a:bodyPr/>
        <a:lstStyle/>
        <a:p>
          <a:endParaRPr lang="en-US"/>
        </a:p>
      </dgm:t>
    </dgm:pt>
    <dgm:pt modelId="{864789F3-91C7-44AD-93F4-9D89E6FC0CA1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en-US" sz="2400" b="1" dirty="0" smtClean="0">
              <a:latin typeface="Candara"/>
              <a:cs typeface="Candara"/>
            </a:rPr>
            <a:t>Returning Citizen</a:t>
          </a:r>
        </a:p>
      </dgm:t>
    </dgm:pt>
    <dgm:pt modelId="{D99B0CC2-7F38-41BA-80E3-940F13679A13}" type="parTrans" cxnId="{857D3BA8-C9C1-48DE-966E-FA959F9484AA}">
      <dgm:prSet/>
      <dgm:spPr/>
      <dgm:t>
        <a:bodyPr/>
        <a:lstStyle/>
        <a:p>
          <a:endParaRPr lang="en-US"/>
        </a:p>
      </dgm:t>
    </dgm:pt>
    <dgm:pt modelId="{FFAA5ABA-394B-4556-8641-FD01171C4E86}" type="sibTrans" cxnId="{857D3BA8-C9C1-48DE-966E-FA959F9484AA}">
      <dgm:prSet/>
      <dgm:spPr/>
      <dgm:t>
        <a:bodyPr/>
        <a:lstStyle/>
        <a:p>
          <a:endParaRPr lang="en-US"/>
        </a:p>
      </dgm:t>
    </dgm:pt>
    <dgm:pt modelId="{F158B151-9D61-4ECA-8DA4-5CEBF1FCE654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en-US" sz="2300" b="1" dirty="0" smtClean="0">
              <a:latin typeface="Candara"/>
              <a:cs typeface="Candara"/>
            </a:rPr>
            <a:t>Not</a:t>
          </a:r>
          <a:r>
            <a:rPr lang="en-US" sz="2300" dirty="0" smtClean="0">
              <a:latin typeface="Candara"/>
              <a:cs typeface="Candara"/>
            </a:rPr>
            <a:t> </a:t>
          </a:r>
          <a:r>
            <a:rPr lang="en-US" sz="2300" b="1" dirty="0" smtClean="0">
              <a:latin typeface="Candara"/>
              <a:cs typeface="Candara"/>
            </a:rPr>
            <a:t>receiving</a:t>
          </a:r>
          <a:r>
            <a:rPr lang="en-US" sz="2300" dirty="0" smtClean="0">
              <a:latin typeface="Candara"/>
              <a:cs typeface="Candara"/>
            </a:rPr>
            <a:t> </a:t>
          </a:r>
          <a:r>
            <a:rPr lang="en-US" sz="2300" b="1" dirty="0" smtClean="0">
              <a:latin typeface="Candara"/>
              <a:cs typeface="Candara"/>
            </a:rPr>
            <a:t>services</a:t>
          </a:r>
          <a:r>
            <a:rPr lang="en-US" sz="2300" dirty="0" smtClean="0">
              <a:latin typeface="Candara"/>
              <a:cs typeface="Candara"/>
            </a:rPr>
            <a:t> </a:t>
          </a:r>
          <a:endParaRPr lang="en-US" sz="2300" dirty="0">
            <a:latin typeface="Candara"/>
            <a:cs typeface="Candara"/>
          </a:endParaRPr>
        </a:p>
      </dgm:t>
    </dgm:pt>
    <dgm:pt modelId="{1E9FA8B1-16DE-44F3-BC7B-24B2713BA5B0}" type="parTrans" cxnId="{D1C012F3-BFCD-4D0A-92B1-15B87B6BF007}">
      <dgm:prSet/>
      <dgm:spPr/>
      <dgm:t>
        <a:bodyPr/>
        <a:lstStyle/>
        <a:p>
          <a:endParaRPr lang="en-US"/>
        </a:p>
      </dgm:t>
    </dgm:pt>
    <dgm:pt modelId="{418641B6-F59C-4BD2-8B8F-4FBE0DD54DEF}" type="sibTrans" cxnId="{D1C012F3-BFCD-4D0A-92B1-15B87B6BF007}">
      <dgm:prSet/>
      <dgm:spPr/>
      <dgm:t>
        <a:bodyPr/>
        <a:lstStyle/>
        <a:p>
          <a:endParaRPr lang="en-US"/>
        </a:p>
      </dgm:t>
    </dgm:pt>
    <dgm:pt modelId="{EC00908A-3414-4708-B3F1-4AAB6A836AA0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en-US" sz="2400" b="1" smtClean="0">
              <a:latin typeface="Candara"/>
              <a:cs typeface="Candara"/>
            </a:rPr>
            <a:t>Hungry</a:t>
          </a:r>
          <a:endParaRPr lang="en-US" sz="2400" b="1" dirty="0">
            <a:latin typeface="Candara"/>
            <a:cs typeface="Candara"/>
          </a:endParaRPr>
        </a:p>
      </dgm:t>
    </dgm:pt>
    <dgm:pt modelId="{327A9475-CD0D-41FD-8061-03183960477C}" type="parTrans" cxnId="{D61C5054-C6EA-4F35-9C22-82E371273111}">
      <dgm:prSet/>
      <dgm:spPr/>
      <dgm:t>
        <a:bodyPr/>
        <a:lstStyle/>
        <a:p>
          <a:endParaRPr lang="en-US"/>
        </a:p>
      </dgm:t>
    </dgm:pt>
    <dgm:pt modelId="{56295BFE-8751-4649-897F-84CCD84D8769}" type="sibTrans" cxnId="{D61C5054-C6EA-4F35-9C22-82E371273111}">
      <dgm:prSet/>
      <dgm:spPr/>
      <dgm:t>
        <a:bodyPr/>
        <a:lstStyle/>
        <a:p>
          <a:endParaRPr lang="en-US"/>
        </a:p>
      </dgm:t>
    </dgm:pt>
    <dgm:pt modelId="{3915F466-05DE-4B3E-9976-67C60B6DDBBB}" type="pres">
      <dgm:prSet presAssocID="{0CC5566A-ABA2-4A1B-BA4D-141A98CD19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B1A6E4-36DF-47D6-9101-3662BE41AAA5}" type="pres">
      <dgm:prSet presAssocID="{72C1E12E-01D4-4794-887D-30EB13322A10}" presName="node" presStyleLbl="node1" presStyleIdx="0" presStyleCnt="7" custScaleX="113514" custScaleY="72577" custRadScaleRad="93324" custRadScaleInc="1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C8D53-E553-458D-BA70-1A53F9C08520}" type="pres">
      <dgm:prSet presAssocID="{72C1E12E-01D4-4794-887D-30EB13322A10}" presName="spNode" presStyleCnt="0"/>
      <dgm:spPr/>
      <dgm:t>
        <a:bodyPr/>
        <a:lstStyle/>
        <a:p>
          <a:endParaRPr lang="en-US"/>
        </a:p>
      </dgm:t>
    </dgm:pt>
    <dgm:pt modelId="{386DE523-5C00-4B3E-9587-559CC7413954}" type="pres">
      <dgm:prSet presAssocID="{1400D9C4-2F26-4EA0-99C1-8B5E063FB9A6}" presName="sibTrans" presStyleLbl="sibTrans1D1" presStyleIdx="0" presStyleCnt="7"/>
      <dgm:spPr/>
      <dgm:t>
        <a:bodyPr/>
        <a:lstStyle/>
        <a:p>
          <a:endParaRPr lang="en-US"/>
        </a:p>
      </dgm:t>
    </dgm:pt>
    <dgm:pt modelId="{944B328B-6330-4A48-AC7A-591B95FB2505}" type="pres">
      <dgm:prSet presAssocID="{EC6CABFC-D401-4B2E-9429-3FF2BAAB8DBF}" presName="node" presStyleLbl="node1" presStyleIdx="1" presStyleCnt="7" custScaleX="122204" custScaleY="71193" custRadScaleRad="97247" custRadScaleInc="49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4DAA1-3AE9-4346-A53D-3620ECB6D11C}" type="pres">
      <dgm:prSet presAssocID="{EC6CABFC-D401-4B2E-9429-3FF2BAAB8DBF}" presName="spNode" presStyleCnt="0"/>
      <dgm:spPr/>
      <dgm:t>
        <a:bodyPr/>
        <a:lstStyle/>
        <a:p>
          <a:endParaRPr lang="en-US"/>
        </a:p>
      </dgm:t>
    </dgm:pt>
    <dgm:pt modelId="{C9F497B8-ADFD-4B4D-A970-177AE7D0640E}" type="pres">
      <dgm:prSet presAssocID="{62751D21-C77E-4114-8091-4025A15A8C8A}" presName="sibTrans" presStyleLbl="sibTrans1D1" presStyleIdx="1" presStyleCnt="7"/>
      <dgm:spPr/>
      <dgm:t>
        <a:bodyPr/>
        <a:lstStyle/>
        <a:p>
          <a:endParaRPr lang="en-US"/>
        </a:p>
      </dgm:t>
    </dgm:pt>
    <dgm:pt modelId="{594E66DE-1354-4D63-8D07-AB2DF2F3B6EA}" type="pres">
      <dgm:prSet presAssocID="{32E04017-1623-45AC-8E95-2FC51AD0ED5B}" presName="node" presStyleLbl="node1" presStyleIdx="2" presStyleCnt="7" custScaleX="120239" custScaleY="66544" custRadScaleRad="101150" custRadScaleInc="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0A32C-79E5-40B3-8632-EC7E4A6C25E1}" type="pres">
      <dgm:prSet presAssocID="{32E04017-1623-45AC-8E95-2FC51AD0ED5B}" presName="spNode" presStyleCnt="0"/>
      <dgm:spPr/>
      <dgm:t>
        <a:bodyPr/>
        <a:lstStyle/>
        <a:p>
          <a:endParaRPr lang="en-US"/>
        </a:p>
      </dgm:t>
    </dgm:pt>
    <dgm:pt modelId="{3225F9C6-0D8E-42FE-A896-CC9BE870D8F0}" type="pres">
      <dgm:prSet presAssocID="{0C5FE30E-95A0-46AF-8B07-F9204A5B72ED}" presName="sibTrans" presStyleLbl="sibTrans1D1" presStyleIdx="2" presStyleCnt="7"/>
      <dgm:spPr/>
      <dgm:t>
        <a:bodyPr/>
        <a:lstStyle/>
        <a:p>
          <a:endParaRPr lang="en-US"/>
        </a:p>
      </dgm:t>
    </dgm:pt>
    <dgm:pt modelId="{CB1E61D5-5A6E-4A41-8D57-E0A50502E016}" type="pres">
      <dgm:prSet presAssocID="{BF88AE28-B8BE-4FC0-8BC7-60204C1B623D}" presName="node" presStyleLbl="node1" presStyleIdx="3" presStyleCnt="7" custScaleX="117768" custScaleY="68689" custRadScaleRad="97478" custRadScaleInc="-17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C7733-3A83-4CA6-83F4-8B58F8040027}" type="pres">
      <dgm:prSet presAssocID="{BF88AE28-B8BE-4FC0-8BC7-60204C1B623D}" presName="spNode" presStyleCnt="0"/>
      <dgm:spPr/>
      <dgm:t>
        <a:bodyPr/>
        <a:lstStyle/>
        <a:p>
          <a:endParaRPr lang="en-US"/>
        </a:p>
      </dgm:t>
    </dgm:pt>
    <dgm:pt modelId="{B287CD38-C25F-4B65-BC6A-499B05713F03}" type="pres">
      <dgm:prSet presAssocID="{A578F1B6-4D99-42B5-889B-77AAD3EED26F}" presName="sibTrans" presStyleLbl="sibTrans1D1" presStyleIdx="3" presStyleCnt="7"/>
      <dgm:spPr/>
      <dgm:t>
        <a:bodyPr/>
        <a:lstStyle/>
        <a:p>
          <a:endParaRPr lang="en-US"/>
        </a:p>
      </dgm:t>
    </dgm:pt>
    <dgm:pt modelId="{B8DA1C8A-2183-4CFD-BCD1-590DCCF213BD}" type="pres">
      <dgm:prSet presAssocID="{864789F3-91C7-44AD-93F4-9D89E6FC0CA1}" presName="node" presStyleLbl="node1" presStyleIdx="4" presStyleCnt="7" custScaleX="121273" custScaleY="71102" custRadScaleRad="100469" custRadScaleInc="37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7CC23-26A6-4668-8742-97CFB3CA2A36}" type="pres">
      <dgm:prSet presAssocID="{864789F3-91C7-44AD-93F4-9D89E6FC0CA1}" presName="spNode" presStyleCnt="0"/>
      <dgm:spPr/>
      <dgm:t>
        <a:bodyPr/>
        <a:lstStyle/>
        <a:p>
          <a:endParaRPr lang="en-US"/>
        </a:p>
      </dgm:t>
    </dgm:pt>
    <dgm:pt modelId="{19A4B540-808A-4324-8EA9-9D17438BE91B}" type="pres">
      <dgm:prSet presAssocID="{FFAA5ABA-394B-4556-8641-FD01171C4E86}" presName="sibTrans" presStyleLbl="sibTrans1D1" presStyleIdx="4" presStyleCnt="7"/>
      <dgm:spPr/>
      <dgm:t>
        <a:bodyPr/>
        <a:lstStyle/>
        <a:p>
          <a:endParaRPr lang="en-US"/>
        </a:p>
      </dgm:t>
    </dgm:pt>
    <dgm:pt modelId="{C43074CE-0EA8-4424-8013-C6795B2D9409}" type="pres">
      <dgm:prSet presAssocID="{F158B151-9D61-4ECA-8DA4-5CEBF1FCE654}" presName="node" presStyleLbl="node1" presStyleIdx="5" presStyleCnt="7" custScaleX="113034" custScaleY="94899" custRadScaleRad="100491" custRadScaleInc="1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142FF-9151-4578-B671-F8B148E3F43D}" type="pres">
      <dgm:prSet presAssocID="{F158B151-9D61-4ECA-8DA4-5CEBF1FCE654}" presName="spNode" presStyleCnt="0"/>
      <dgm:spPr/>
      <dgm:t>
        <a:bodyPr/>
        <a:lstStyle/>
        <a:p>
          <a:endParaRPr lang="en-US"/>
        </a:p>
      </dgm:t>
    </dgm:pt>
    <dgm:pt modelId="{FF27F5DA-01A7-4BE3-966C-5831A3F5EE86}" type="pres">
      <dgm:prSet presAssocID="{418641B6-F59C-4BD2-8B8F-4FBE0DD54DEF}" presName="sibTrans" presStyleLbl="sibTrans1D1" presStyleIdx="5" presStyleCnt="7"/>
      <dgm:spPr/>
      <dgm:t>
        <a:bodyPr/>
        <a:lstStyle/>
        <a:p>
          <a:endParaRPr lang="en-US"/>
        </a:p>
      </dgm:t>
    </dgm:pt>
    <dgm:pt modelId="{20BBBE0C-D55A-428F-B47E-D5AA02B59A86}" type="pres">
      <dgm:prSet presAssocID="{EC00908A-3414-4708-B3F1-4AAB6A836AA0}" presName="node" presStyleLbl="node1" presStyleIdx="6" presStyleCnt="7" custScaleX="130768" custScaleY="66645" custRadScaleRad="100966" custRadScaleInc="-66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2E7C5-29D6-4501-B330-B435FCB4A9C8}" type="pres">
      <dgm:prSet presAssocID="{EC00908A-3414-4708-B3F1-4AAB6A836AA0}" presName="spNode" presStyleCnt="0"/>
      <dgm:spPr/>
      <dgm:t>
        <a:bodyPr/>
        <a:lstStyle/>
        <a:p>
          <a:endParaRPr lang="en-US"/>
        </a:p>
      </dgm:t>
    </dgm:pt>
    <dgm:pt modelId="{70554F70-3E43-45CD-80AD-3442ED2F6094}" type="pres">
      <dgm:prSet presAssocID="{56295BFE-8751-4649-897F-84CCD84D8769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2192EC42-238D-1B4F-9021-C22DD2C572FE}" type="presOf" srcId="{32E04017-1623-45AC-8E95-2FC51AD0ED5B}" destId="{594E66DE-1354-4D63-8D07-AB2DF2F3B6EA}" srcOrd="0" destOrd="0" presId="urn:microsoft.com/office/officeart/2005/8/layout/cycle5"/>
    <dgm:cxn modelId="{768CDCDE-41D7-5E47-8891-284E35FABA6E}" type="presOf" srcId="{418641B6-F59C-4BD2-8B8F-4FBE0DD54DEF}" destId="{FF27F5DA-01A7-4BE3-966C-5831A3F5EE86}" srcOrd="0" destOrd="0" presId="urn:microsoft.com/office/officeart/2005/8/layout/cycle5"/>
    <dgm:cxn modelId="{27FECD5D-C32A-A443-9C3A-42DEA0EE10D0}" type="presOf" srcId="{0CC5566A-ABA2-4A1B-BA4D-141A98CD1912}" destId="{3915F466-05DE-4B3E-9976-67C60B6DDBBB}" srcOrd="0" destOrd="0" presId="urn:microsoft.com/office/officeart/2005/8/layout/cycle5"/>
    <dgm:cxn modelId="{1B057C65-7F98-4A4A-A4C0-3EDBF0AD9423}" type="presOf" srcId="{56295BFE-8751-4649-897F-84CCD84D8769}" destId="{70554F70-3E43-45CD-80AD-3442ED2F6094}" srcOrd="0" destOrd="0" presId="urn:microsoft.com/office/officeart/2005/8/layout/cycle5"/>
    <dgm:cxn modelId="{D61C5054-C6EA-4F35-9C22-82E371273111}" srcId="{0CC5566A-ABA2-4A1B-BA4D-141A98CD1912}" destId="{EC00908A-3414-4708-B3F1-4AAB6A836AA0}" srcOrd="6" destOrd="0" parTransId="{327A9475-CD0D-41FD-8061-03183960477C}" sibTransId="{56295BFE-8751-4649-897F-84CCD84D8769}"/>
    <dgm:cxn modelId="{D67B3F64-548E-B94E-B311-68E530FB15B3}" type="presOf" srcId="{EC6CABFC-D401-4B2E-9429-3FF2BAAB8DBF}" destId="{944B328B-6330-4A48-AC7A-591B95FB2505}" srcOrd="0" destOrd="0" presId="urn:microsoft.com/office/officeart/2005/8/layout/cycle5"/>
    <dgm:cxn modelId="{857D3BA8-C9C1-48DE-966E-FA959F9484AA}" srcId="{0CC5566A-ABA2-4A1B-BA4D-141A98CD1912}" destId="{864789F3-91C7-44AD-93F4-9D89E6FC0CA1}" srcOrd="4" destOrd="0" parTransId="{D99B0CC2-7F38-41BA-80E3-940F13679A13}" sibTransId="{FFAA5ABA-394B-4556-8641-FD01171C4E86}"/>
    <dgm:cxn modelId="{1587A17E-E2C7-4661-A63B-86D1120606FF}" srcId="{0CC5566A-ABA2-4A1B-BA4D-141A98CD1912}" destId="{EC6CABFC-D401-4B2E-9429-3FF2BAAB8DBF}" srcOrd="1" destOrd="0" parTransId="{6C7EDEF2-5C45-4B72-8798-A0EC84969130}" sibTransId="{62751D21-C77E-4114-8091-4025A15A8C8A}"/>
    <dgm:cxn modelId="{00AF705B-D196-4442-A86B-5655038F733C}" type="presOf" srcId="{A578F1B6-4D99-42B5-889B-77AAD3EED26F}" destId="{B287CD38-C25F-4B65-BC6A-499B05713F03}" srcOrd="0" destOrd="0" presId="urn:microsoft.com/office/officeart/2005/8/layout/cycle5"/>
    <dgm:cxn modelId="{B7BC40CE-9814-944F-BE1E-A19CB5422AE5}" type="presOf" srcId="{EC00908A-3414-4708-B3F1-4AAB6A836AA0}" destId="{20BBBE0C-D55A-428F-B47E-D5AA02B59A86}" srcOrd="0" destOrd="0" presId="urn:microsoft.com/office/officeart/2005/8/layout/cycle5"/>
    <dgm:cxn modelId="{0E9D4CFB-8565-0E4D-914A-F421AFFB6516}" type="presOf" srcId="{F158B151-9D61-4ECA-8DA4-5CEBF1FCE654}" destId="{C43074CE-0EA8-4424-8013-C6795B2D9409}" srcOrd="0" destOrd="0" presId="urn:microsoft.com/office/officeart/2005/8/layout/cycle5"/>
    <dgm:cxn modelId="{67674D40-48ED-864D-B549-E829CAE37EBD}" type="presOf" srcId="{0C5FE30E-95A0-46AF-8B07-F9204A5B72ED}" destId="{3225F9C6-0D8E-42FE-A896-CC9BE870D8F0}" srcOrd="0" destOrd="0" presId="urn:microsoft.com/office/officeart/2005/8/layout/cycle5"/>
    <dgm:cxn modelId="{A0626270-8D2F-404E-8E14-D76326B7BD21}" type="presOf" srcId="{62751D21-C77E-4114-8091-4025A15A8C8A}" destId="{C9F497B8-ADFD-4B4D-A970-177AE7D0640E}" srcOrd="0" destOrd="0" presId="urn:microsoft.com/office/officeart/2005/8/layout/cycle5"/>
    <dgm:cxn modelId="{24B73340-41EB-524C-8825-9E05D0748FBD}" type="presOf" srcId="{1400D9C4-2F26-4EA0-99C1-8B5E063FB9A6}" destId="{386DE523-5C00-4B3E-9587-559CC7413954}" srcOrd="0" destOrd="0" presId="urn:microsoft.com/office/officeart/2005/8/layout/cycle5"/>
    <dgm:cxn modelId="{35D6E02C-FB09-4B1C-BD1F-12F43010E43B}" srcId="{0CC5566A-ABA2-4A1B-BA4D-141A98CD1912}" destId="{BF88AE28-B8BE-4FC0-8BC7-60204C1B623D}" srcOrd="3" destOrd="0" parTransId="{62224277-0FC7-456B-ABA3-D9B2C3EF16B7}" sibTransId="{A578F1B6-4D99-42B5-889B-77AAD3EED26F}"/>
    <dgm:cxn modelId="{7B4F3F5C-04A0-44BF-89E8-F9A905B53943}" srcId="{0CC5566A-ABA2-4A1B-BA4D-141A98CD1912}" destId="{72C1E12E-01D4-4794-887D-30EB13322A10}" srcOrd="0" destOrd="0" parTransId="{54D435A6-BB86-4B8C-8389-F8954B63AF8A}" sibTransId="{1400D9C4-2F26-4EA0-99C1-8B5E063FB9A6}"/>
    <dgm:cxn modelId="{347CB0B0-77CA-3448-B949-431ADEB312EA}" type="presOf" srcId="{FFAA5ABA-394B-4556-8641-FD01171C4E86}" destId="{19A4B540-808A-4324-8EA9-9D17438BE91B}" srcOrd="0" destOrd="0" presId="urn:microsoft.com/office/officeart/2005/8/layout/cycle5"/>
    <dgm:cxn modelId="{D1C012F3-BFCD-4D0A-92B1-15B87B6BF007}" srcId="{0CC5566A-ABA2-4A1B-BA4D-141A98CD1912}" destId="{F158B151-9D61-4ECA-8DA4-5CEBF1FCE654}" srcOrd="5" destOrd="0" parTransId="{1E9FA8B1-16DE-44F3-BC7B-24B2713BA5B0}" sibTransId="{418641B6-F59C-4BD2-8B8F-4FBE0DD54DEF}"/>
    <dgm:cxn modelId="{733A7056-1919-4FB2-9846-3453D0D045F7}" srcId="{0CC5566A-ABA2-4A1B-BA4D-141A98CD1912}" destId="{32E04017-1623-45AC-8E95-2FC51AD0ED5B}" srcOrd="2" destOrd="0" parTransId="{22BD06E3-8D54-4FCF-8D6C-EBE709E4F809}" sibTransId="{0C5FE30E-95A0-46AF-8B07-F9204A5B72ED}"/>
    <dgm:cxn modelId="{9DCD659D-5989-794D-A43B-82C52579D32C}" type="presOf" srcId="{72C1E12E-01D4-4794-887D-30EB13322A10}" destId="{02B1A6E4-36DF-47D6-9101-3662BE41AAA5}" srcOrd="0" destOrd="0" presId="urn:microsoft.com/office/officeart/2005/8/layout/cycle5"/>
    <dgm:cxn modelId="{D4F39E83-32E0-084B-A95F-AEDAFB4DEE7D}" type="presOf" srcId="{864789F3-91C7-44AD-93F4-9D89E6FC0CA1}" destId="{B8DA1C8A-2183-4CFD-BCD1-590DCCF213BD}" srcOrd="0" destOrd="0" presId="urn:microsoft.com/office/officeart/2005/8/layout/cycle5"/>
    <dgm:cxn modelId="{EFDA272A-4A49-174A-B4B4-A610F3B06DF2}" type="presOf" srcId="{BF88AE28-B8BE-4FC0-8BC7-60204C1B623D}" destId="{CB1E61D5-5A6E-4A41-8D57-E0A50502E016}" srcOrd="0" destOrd="0" presId="urn:microsoft.com/office/officeart/2005/8/layout/cycle5"/>
    <dgm:cxn modelId="{93F2E5F1-65C0-414D-BB0A-76C94465ED57}" type="presParOf" srcId="{3915F466-05DE-4B3E-9976-67C60B6DDBBB}" destId="{02B1A6E4-36DF-47D6-9101-3662BE41AAA5}" srcOrd="0" destOrd="0" presId="urn:microsoft.com/office/officeart/2005/8/layout/cycle5"/>
    <dgm:cxn modelId="{71B25A1D-2693-2F47-944E-D6878EA49AAE}" type="presParOf" srcId="{3915F466-05DE-4B3E-9976-67C60B6DDBBB}" destId="{709C8D53-E553-458D-BA70-1A53F9C08520}" srcOrd="1" destOrd="0" presId="urn:microsoft.com/office/officeart/2005/8/layout/cycle5"/>
    <dgm:cxn modelId="{A95DDAEB-4247-9A4B-89C8-BF2EB7DBCD0A}" type="presParOf" srcId="{3915F466-05DE-4B3E-9976-67C60B6DDBBB}" destId="{386DE523-5C00-4B3E-9587-559CC7413954}" srcOrd="2" destOrd="0" presId="urn:microsoft.com/office/officeart/2005/8/layout/cycle5"/>
    <dgm:cxn modelId="{6B2A3B63-3932-7443-9DF6-C40AECF38403}" type="presParOf" srcId="{3915F466-05DE-4B3E-9976-67C60B6DDBBB}" destId="{944B328B-6330-4A48-AC7A-591B95FB2505}" srcOrd="3" destOrd="0" presId="urn:microsoft.com/office/officeart/2005/8/layout/cycle5"/>
    <dgm:cxn modelId="{0E29F221-225B-F348-8839-DCCC90AC3E89}" type="presParOf" srcId="{3915F466-05DE-4B3E-9976-67C60B6DDBBB}" destId="{E104DAA1-3AE9-4346-A53D-3620ECB6D11C}" srcOrd="4" destOrd="0" presId="urn:microsoft.com/office/officeart/2005/8/layout/cycle5"/>
    <dgm:cxn modelId="{9826EF02-907B-4041-AF24-F77F260B4E21}" type="presParOf" srcId="{3915F466-05DE-4B3E-9976-67C60B6DDBBB}" destId="{C9F497B8-ADFD-4B4D-A970-177AE7D0640E}" srcOrd="5" destOrd="0" presId="urn:microsoft.com/office/officeart/2005/8/layout/cycle5"/>
    <dgm:cxn modelId="{BD3D2CA9-A0DD-684E-97DD-DEC47F3C7053}" type="presParOf" srcId="{3915F466-05DE-4B3E-9976-67C60B6DDBBB}" destId="{594E66DE-1354-4D63-8D07-AB2DF2F3B6EA}" srcOrd="6" destOrd="0" presId="urn:microsoft.com/office/officeart/2005/8/layout/cycle5"/>
    <dgm:cxn modelId="{4D6E7042-7597-9C4E-A5D5-93ED23E8B598}" type="presParOf" srcId="{3915F466-05DE-4B3E-9976-67C60B6DDBBB}" destId="{4A40A32C-79E5-40B3-8632-EC7E4A6C25E1}" srcOrd="7" destOrd="0" presId="urn:microsoft.com/office/officeart/2005/8/layout/cycle5"/>
    <dgm:cxn modelId="{2F6D3107-E2A7-AF4C-AA5B-E0BD8D372A27}" type="presParOf" srcId="{3915F466-05DE-4B3E-9976-67C60B6DDBBB}" destId="{3225F9C6-0D8E-42FE-A896-CC9BE870D8F0}" srcOrd="8" destOrd="0" presId="urn:microsoft.com/office/officeart/2005/8/layout/cycle5"/>
    <dgm:cxn modelId="{FAE16324-D2A7-4148-B523-CC57FEE4FC67}" type="presParOf" srcId="{3915F466-05DE-4B3E-9976-67C60B6DDBBB}" destId="{CB1E61D5-5A6E-4A41-8D57-E0A50502E016}" srcOrd="9" destOrd="0" presId="urn:microsoft.com/office/officeart/2005/8/layout/cycle5"/>
    <dgm:cxn modelId="{50BCB564-4171-2044-8CF4-E44948BC9E66}" type="presParOf" srcId="{3915F466-05DE-4B3E-9976-67C60B6DDBBB}" destId="{F40C7733-3A83-4CA6-83F4-8B58F8040027}" srcOrd="10" destOrd="0" presId="urn:microsoft.com/office/officeart/2005/8/layout/cycle5"/>
    <dgm:cxn modelId="{95B60AB3-F2F4-4449-8AF4-28D2AB516BDE}" type="presParOf" srcId="{3915F466-05DE-4B3E-9976-67C60B6DDBBB}" destId="{B287CD38-C25F-4B65-BC6A-499B05713F03}" srcOrd="11" destOrd="0" presId="urn:microsoft.com/office/officeart/2005/8/layout/cycle5"/>
    <dgm:cxn modelId="{B3744559-3843-D544-AD0D-CCF547DF7520}" type="presParOf" srcId="{3915F466-05DE-4B3E-9976-67C60B6DDBBB}" destId="{B8DA1C8A-2183-4CFD-BCD1-590DCCF213BD}" srcOrd="12" destOrd="0" presId="urn:microsoft.com/office/officeart/2005/8/layout/cycle5"/>
    <dgm:cxn modelId="{97A94783-E6F6-964B-BFFB-C8E8106E0A0D}" type="presParOf" srcId="{3915F466-05DE-4B3E-9976-67C60B6DDBBB}" destId="{F657CC23-26A6-4668-8742-97CFB3CA2A36}" srcOrd="13" destOrd="0" presId="urn:microsoft.com/office/officeart/2005/8/layout/cycle5"/>
    <dgm:cxn modelId="{9A5A76AD-422B-F745-827D-F6E3EA38D3AA}" type="presParOf" srcId="{3915F466-05DE-4B3E-9976-67C60B6DDBBB}" destId="{19A4B540-808A-4324-8EA9-9D17438BE91B}" srcOrd="14" destOrd="0" presId="urn:microsoft.com/office/officeart/2005/8/layout/cycle5"/>
    <dgm:cxn modelId="{0DAADA2D-C9D4-0841-9730-5076E6D49C63}" type="presParOf" srcId="{3915F466-05DE-4B3E-9976-67C60B6DDBBB}" destId="{C43074CE-0EA8-4424-8013-C6795B2D9409}" srcOrd="15" destOrd="0" presId="urn:microsoft.com/office/officeart/2005/8/layout/cycle5"/>
    <dgm:cxn modelId="{7CF563E0-95A9-8A45-835E-BF4EA1518ACD}" type="presParOf" srcId="{3915F466-05DE-4B3E-9976-67C60B6DDBBB}" destId="{C91142FF-9151-4578-B671-F8B148E3F43D}" srcOrd="16" destOrd="0" presId="urn:microsoft.com/office/officeart/2005/8/layout/cycle5"/>
    <dgm:cxn modelId="{B25EB6BF-F31A-6741-B06E-C47ED6377FE7}" type="presParOf" srcId="{3915F466-05DE-4B3E-9976-67C60B6DDBBB}" destId="{FF27F5DA-01A7-4BE3-966C-5831A3F5EE86}" srcOrd="17" destOrd="0" presId="urn:microsoft.com/office/officeart/2005/8/layout/cycle5"/>
    <dgm:cxn modelId="{E547FFC6-7C2C-FF48-849C-2722CD91B56B}" type="presParOf" srcId="{3915F466-05DE-4B3E-9976-67C60B6DDBBB}" destId="{20BBBE0C-D55A-428F-B47E-D5AA02B59A86}" srcOrd="18" destOrd="0" presId="urn:microsoft.com/office/officeart/2005/8/layout/cycle5"/>
    <dgm:cxn modelId="{574833BB-C7A0-4D4A-8D16-5F9C549719E3}" type="presParOf" srcId="{3915F466-05DE-4B3E-9976-67C60B6DDBBB}" destId="{2C72E7C5-29D6-4501-B330-B435FCB4A9C8}" srcOrd="19" destOrd="0" presId="urn:microsoft.com/office/officeart/2005/8/layout/cycle5"/>
    <dgm:cxn modelId="{FC685AB9-97B1-7D42-AB04-0B7978E63EE4}" type="presParOf" srcId="{3915F466-05DE-4B3E-9976-67C60B6DDBBB}" destId="{70554F70-3E43-45CD-80AD-3442ED2F6094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1A6E4-36DF-47D6-9101-3662BE41AAA5}">
      <dsp:nvSpPr>
        <dsp:cNvPr id="0" name=""/>
        <dsp:cNvSpPr/>
      </dsp:nvSpPr>
      <dsp:spPr>
        <a:xfrm>
          <a:off x="3583879" y="273209"/>
          <a:ext cx="1719647" cy="714664"/>
        </a:xfrm>
        <a:prstGeom prst="roundRect">
          <a:avLst/>
        </a:prstGeom>
        <a:solidFill>
          <a:srgbClr val="FFC000"/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ndara"/>
              <a:cs typeface="Candara"/>
            </a:rPr>
            <a:t>Low</a:t>
          </a:r>
          <a:r>
            <a:rPr lang="en-US" sz="2400" kern="1200" dirty="0" smtClean="0">
              <a:latin typeface="Candara"/>
              <a:cs typeface="Candara"/>
            </a:rPr>
            <a:t> </a:t>
          </a:r>
          <a:r>
            <a:rPr lang="en-US" sz="2400" b="1" kern="1200" dirty="0" smtClean="0">
              <a:latin typeface="Candara"/>
              <a:cs typeface="Candara"/>
            </a:rPr>
            <a:t>income</a:t>
          </a:r>
          <a:r>
            <a:rPr lang="en-US" sz="2400" kern="1200" dirty="0" smtClean="0">
              <a:latin typeface="Candara"/>
              <a:cs typeface="Candara"/>
            </a:rPr>
            <a:t> </a:t>
          </a:r>
          <a:endParaRPr lang="en-US" sz="2400" kern="1200" dirty="0">
            <a:latin typeface="Candara"/>
            <a:cs typeface="Candara"/>
          </a:endParaRPr>
        </a:p>
      </dsp:txBody>
      <dsp:txXfrm>
        <a:off x="3618766" y="308096"/>
        <a:ext cx="1649873" cy="644890"/>
      </dsp:txXfrm>
    </dsp:sp>
    <dsp:sp modelId="{386DE523-5C00-4B3E-9587-559CC7413954}">
      <dsp:nvSpPr>
        <dsp:cNvPr id="0" name=""/>
        <dsp:cNvSpPr/>
      </dsp:nvSpPr>
      <dsp:spPr>
        <a:xfrm>
          <a:off x="1715390" y="671111"/>
          <a:ext cx="5626443" cy="5626443"/>
        </a:xfrm>
        <a:custGeom>
          <a:avLst/>
          <a:gdLst/>
          <a:ahLst/>
          <a:cxnLst/>
          <a:rect l="0" t="0" r="0" b="0"/>
          <a:pathLst>
            <a:path>
              <a:moveTo>
                <a:pt x="3864998" y="204010"/>
              </a:moveTo>
              <a:arcTo wR="2813221" hR="2813221" stAng="17517266" swAng="109460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B328B-6330-4A48-AC7A-591B95FB2505}">
      <dsp:nvSpPr>
        <dsp:cNvPr id="0" name=""/>
        <dsp:cNvSpPr/>
      </dsp:nvSpPr>
      <dsp:spPr>
        <a:xfrm>
          <a:off x="5873068" y="1535877"/>
          <a:ext cx="1851294" cy="701036"/>
        </a:xfrm>
        <a:prstGeom prst="roundRect">
          <a:avLst/>
        </a:prstGeom>
        <a:solidFill>
          <a:srgbClr val="FFC000"/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 dirty="0" smtClean="0">
            <a:latin typeface="Candara"/>
            <a:cs typeface="Candara"/>
          </a:endParaRP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Candara"/>
              <a:cs typeface="Candara"/>
            </a:rPr>
            <a:t>Unemployed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 Narrow" pitchFamily="34" charset="0"/>
            </a:rPr>
            <a:t> </a:t>
          </a:r>
          <a:endParaRPr lang="en-US" sz="2800" kern="1200" dirty="0">
            <a:latin typeface="Arial Narrow" pitchFamily="34" charset="0"/>
          </a:endParaRPr>
        </a:p>
      </dsp:txBody>
      <dsp:txXfrm>
        <a:off x="5907290" y="1570099"/>
        <a:ext cx="1782850" cy="632592"/>
      </dsp:txXfrm>
    </dsp:sp>
    <dsp:sp modelId="{C9F497B8-ADFD-4B4D-A970-177AE7D0640E}">
      <dsp:nvSpPr>
        <dsp:cNvPr id="0" name=""/>
        <dsp:cNvSpPr/>
      </dsp:nvSpPr>
      <dsp:spPr>
        <a:xfrm>
          <a:off x="1633935" y="669836"/>
          <a:ext cx="5626443" cy="5626443"/>
        </a:xfrm>
        <a:custGeom>
          <a:avLst/>
          <a:gdLst/>
          <a:ahLst/>
          <a:cxnLst/>
          <a:rect l="0" t="0" r="0" b="0"/>
          <a:pathLst>
            <a:path>
              <a:moveTo>
                <a:pt x="5443833" y="1816176"/>
              </a:moveTo>
              <a:arcTo wR="2813221" hR="2813221" stAng="20354548" swAng="101295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E66DE-1354-4D63-8D07-AB2DF2F3B6EA}">
      <dsp:nvSpPr>
        <dsp:cNvPr id="0" name=""/>
        <dsp:cNvSpPr/>
      </dsp:nvSpPr>
      <dsp:spPr>
        <a:xfrm>
          <a:off x="6293173" y="3564569"/>
          <a:ext cx="1821526" cy="655258"/>
        </a:xfrm>
        <a:prstGeom prst="roundRect">
          <a:avLst/>
        </a:prstGeom>
        <a:solidFill>
          <a:srgbClr val="FFC000"/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ndara"/>
              <a:cs typeface="Candara"/>
            </a:rPr>
            <a:t>Housing Instability</a:t>
          </a:r>
          <a:endParaRPr lang="en-US" sz="2800" b="1" kern="1200" dirty="0">
            <a:latin typeface="Candara"/>
            <a:cs typeface="Candara"/>
          </a:endParaRPr>
        </a:p>
      </dsp:txBody>
      <dsp:txXfrm>
        <a:off x="6325160" y="3596556"/>
        <a:ext cx="1757552" cy="591284"/>
      </dsp:txXfrm>
    </dsp:sp>
    <dsp:sp modelId="{3225F9C6-0D8E-42FE-A896-CC9BE870D8F0}">
      <dsp:nvSpPr>
        <dsp:cNvPr id="0" name=""/>
        <dsp:cNvSpPr/>
      </dsp:nvSpPr>
      <dsp:spPr>
        <a:xfrm>
          <a:off x="1723444" y="264804"/>
          <a:ext cx="5626443" cy="5626443"/>
        </a:xfrm>
        <a:custGeom>
          <a:avLst/>
          <a:gdLst/>
          <a:ahLst/>
          <a:cxnLst/>
          <a:rect l="0" t="0" r="0" b="0"/>
          <a:pathLst>
            <a:path>
              <a:moveTo>
                <a:pt x="5257629" y="4205732"/>
              </a:moveTo>
              <a:arcTo wR="2813221" hR="2813221" stAng="1780138" swAng="104856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E61D5-5A6E-4A41-8D57-E0A50502E016}">
      <dsp:nvSpPr>
        <dsp:cNvPr id="0" name=""/>
        <dsp:cNvSpPr/>
      </dsp:nvSpPr>
      <dsp:spPr>
        <a:xfrm>
          <a:off x="4859336" y="5320872"/>
          <a:ext cx="1784092" cy="676379"/>
        </a:xfrm>
        <a:prstGeom prst="roundRect">
          <a:avLst/>
        </a:prstGeom>
        <a:solidFill>
          <a:srgbClr val="FFC000"/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ndara"/>
              <a:cs typeface="Candara"/>
            </a:rPr>
            <a:t>Uses</a:t>
          </a:r>
          <a:r>
            <a:rPr lang="en-US" sz="2400" kern="1200" dirty="0" smtClean="0">
              <a:latin typeface="Candara"/>
              <a:cs typeface="Candara"/>
            </a:rPr>
            <a:t> </a:t>
          </a:r>
          <a:r>
            <a:rPr lang="en-US" sz="2400" b="1" kern="1200" dirty="0" smtClean="0">
              <a:latin typeface="Candara"/>
              <a:cs typeface="Candara"/>
            </a:rPr>
            <a:t>ER</a:t>
          </a:r>
          <a:r>
            <a:rPr lang="en-US" sz="2400" kern="1200" dirty="0" smtClean="0">
              <a:latin typeface="Candara"/>
              <a:cs typeface="Candara"/>
            </a:rPr>
            <a:t> </a:t>
          </a:r>
          <a:r>
            <a:rPr lang="en-US" sz="2400" b="1" kern="1200" dirty="0" smtClean="0">
              <a:latin typeface="Candara"/>
              <a:cs typeface="Candara"/>
            </a:rPr>
            <a:t>frequently</a:t>
          </a:r>
          <a:endParaRPr lang="en-US" sz="2400" b="1" kern="1200" dirty="0">
            <a:latin typeface="Candara"/>
            <a:cs typeface="Candara"/>
          </a:endParaRPr>
        </a:p>
      </dsp:txBody>
      <dsp:txXfrm>
        <a:off x="4892354" y="5353890"/>
        <a:ext cx="1718056" cy="610343"/>
      </dsp:txXfrm>
    </dsp:sp>
    <dsp:sp modelId="{B287CD38-C25F-4B65-BC6A-499B05713F03}">
      <dsp:nvSpPr>
        <dsp:cNvPr id="0" name=""/>
        <dsp:cNvSpPr/>
      </dsp:nvSpPr>
      <dsp:spPr>
        <a:xfrm>
          <a:off x="1406571" y="411655"/>
          <a:ext cx="5626443" cy="5626443"/>
        </a:xfrm>
        <a:custGeom>
          <a:avLst/>
          <a:gdLst/>
          <a:ahLst/>
          <a:cxnLst/>
          <a:rect l="0" t="0" r="0" b="0"/>
          <a:pathLst>
            <a:path>
              <a:moveTo>
                <a:pt x="3233292" y="5594903"/>
              </a:moveTo>
              <a:arcTo wR="2813221" hR="2813221" stAng="4884748" swAng="82862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A1C8A-2183-4CFD-BCD1-590DCCF213BD}">
      <dsp:nvSpPr>
        <dsp:cNvPr id="0" name=""/>
        <dsp:cNvSpPr/>
      </dsp:nvSpPr>
      <dsp:spPr>
        <a:xfrm>
          <a:off x="2005002" y="5297111"/>
          <a:ext cx="1837190" cy="700140"/>
        </a:xfrm>
        <a:prstGeom prst="roundRect">
          <a:avLst/>
        </a:prstGeom>
        <a:solidFill>
          <a:srgbClr val="FFC000"/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ndara"/>
              <a:cs typeface="Candara"/>
            </a:rPr>
            <a:t>Returning Citizen</a:t>
          </a:r>
        </a:p>
      </dsp:txBody>
      <dsp:txXfrm>
        <a:off x="2039180" y="5331289"/>
        <a:ext cx="1768834" cy="631784"/>
      </dsp:txXfrm>
    </dsp:sp>
    <dsp:sp modelId="{19A4B540-808A-4324-8EA9-9D17438BE91B}">
      <dsp:nvSpPr>
        <dsp:cNvPr id="0" name=""/>
        <dsp:cNvSpPr/>
      </dsp:nvSpPr>
      <dsp:spPr>
        <a:xfrm>
          <a:off x="1604953" y="449251"/>
          <a:ext cx="5626443" cy="5626443"/>
        </a:xfrm>
        <a:custGeom>
          <a:avLst/>
          <a:gdLst/>
          <a:ahLst/>
          <a:cxnLst/>
          <a:rect l="0" t="0" r="0" b="0"/>
          <a:pathLst>
            <a:path>
              <a:moveTo>
                <a:pt x="709023" y="4680456"/>
              </a:moveTo>
              <a:arcTo wR="2813221" hR="2813221" stAng="8304877" swAng="86304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074CE-0EA8-4424-8013-C6795B2D9409}">
      <dsp:nvSpPr>
        <dsp:cNvPr id="0" name=""/>
        <dsp:cNvSpPr/>
      </dsp:nvSpPr>
      <dsp:spPr>
        <a:xfrm>
          <a:off x="814728" y="3402939"/>
          <a:ext cx="1712376" cy="934469"/>
        </a:xfrm>
        <a:prstGeom prst="roundRect">
          <a:avLst/>
        </a:prstGeom>
        <a:solidFill>
          <a:srgbClr val="FFC000"/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ndara"/>
              <a:cs typeface="Candara"/>
            </a:rPr>
            <a:t>Not</a:t>
          </a:r>
          <a:r>
            <a:rPr lang="en-US" sz="2300" kern="1200" dirty="0" smtClean="0">
              <a:latin typeface="Candara"/>
              <a:cs typeface="Candara"/>
            </a:rPr>
            <a:t> </a:t>
          </a:r>
          <a:r>
            <a:rPr lang="en-US" sz="2300" b="1" kern="1200" dirty="0" smtClean="0">
              <a:latin typeface="Candara"/>
              <a:cs typeface="Candara"/>
            </a:rPr>
            <a:t>receiving</a:t>
          </a:r>
          <a:r>
            <a:rPr lang="en-US" sz="2300" kern="1200" dirty="0" smtClean="0">
              <a:latin typeface="Candara"/>
              <a:cs typeface="Candara"/>
            </a:rPr>
            <a:t> </a:t>
          </a:r>
          <a:r>
            <a:rPr lang="en-US" sz="2300" b="1" kern="1200" dirty="0" smtClean="0">
              <a:latin typeface="Candara"/>
              <a:cs typeface="Candara"/>
            </a:rPr>
            <a:t>services</a:t>
          </a:r>
          <a:r>
            <a:rPr lang="en-US" sz="2300" kern="1200" dirty="0" smtClean="0">
              <a:latin typeface="Candara"/>
              <a:cs typeface="Candara"/>
            </a:rPr>
            <a:t> </a:t>
          </a:r>
          <a:endParaRPr lang="en-US" sz="2300" kern="1200" dirty="0">
            <a:latin typeface="Candara"/>
            <a:cs typeface="Candara"/>
          </a:endParaRPr>
        </a:p>
      </dsp:txBody>
      <dsp:txXfrm>
        <a:off x="860345" y="3448556"/>
        <a:ext cx="1621142" cy="843235"/>
      </dsp:txXfrm>
    </dsp:sp>
    <dsp:sp modelId="{FF27F5DA-01A7-4BE3-966C-5831A3F5EE86}">
      <dsp:nvSpPr>
        <dsp:cNvPr id="0" name=""/>
        <dsp:cNvSpPr/>
      </dsp:nvSpPr>
      <dsp:spPr>
        <a:xfrm>
          <a:off x="1601239" y="406635"/>
          <a:ext cx="5626443" cy="5626443"/>
        </a:xfrm>
        <a:custGeom>
          <a:avLst/>
          <a:gdLst/>
          <a:ahLst/>
          <a:cxnLst/>
          <a:rect l="0" t="0" r="0" b="0"/>
          <a:pathLst>
            <a:path>
              <a:moveTo>
                <a:pt x="321" y="2770695"/>
              </a:moveTo>
              <a:arcTo wR="2813221" hR="2813221" stAng="10851968" swAng="83698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BBE0C-D55A-428F-B47E-D5AA02B59A86}">
      <dsp:nvSpPr>
        <dsp:cNvPr id="0" name=""/>
        <dsp:cNvSpPr/>
      </dsp:nvSpPr>
      <dsp:spPr>
        <a:xfrm>
          <a:off x="914067" y="1628543"/>
          <a:ext cx="1981032" cy="656252"/>
        </a:xfrm>
        <a:prstGeom prst="roundRect">
          <a:avLst/>
        </a:prstGeom>
        <a:solidFill>
          <a:srgbClr val="FFC000"/>
        </a:soli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latin typeface="Candara"/>
              <a:cs typeface="Candara"/>
            </a:rPr>
            <a:t>Hungry</a:t>
          </a:r>
          <a:endParaRPr lang="en-US" sz="2400" b="1" kern="1200" dirty="0">
            <a:latin typeface="Candara"/>
            <a:cs typeface="Candara"/>
          </a:endParaRPr>
        </a:p>
      </dsp:txBody>
      <dsp:txXfrm>
        <a:off x="946103" y="1660579"/>
        <a:ext cx="1916960" cy="592180"/>
      </dsp:txXfrm>
    </dsp:sp>
    <dsp:sp modelId="{70554F70-3E43-45CD-80AD-3442ED2F6094}">
      <dsp:nvSpPr>
        <dsp:cNvPr id="0" name=""/>
        <dsp:cNvSpPr/>
      </dsp:nvSpPr>
      <dsp:spPr>
        <a:xfrm>
          <a:off x="1372787" y="705536"/>
          <a:ext cx="5626443" cy="5626443"/>
        </a:xfrm>
        <a:custGeom>
          <a:avLst/>
          <a:gdLst/>
          <a:ahLst/>
          <a:cxnLst/>
          <a:rect l="0" t="0" r="0" b="0"/>
          <a:pathLst>
            <a:path>
              <a:moveTo>
                <a:pt x="974529" y="684037"/>
              </a:moveTo>
              <a:arcTo wR="2813221" hR="2813221" stAng="13751232" swAng="128884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E8664-0FE8-B644-8AC7-3E95A60FC77E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6A71C-83B0-E745-BDFB-AA07AD51A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</a:t>
            </a:r>
            <a:r>
              <a:rPr lang="en-US" baseline="0" dirty="0" smtClean="0"/>
              <a:t> these principles, the Pathways Working Group came up with the following Mission: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6A71C-83B0-E745-BDFB-AA07AD51A4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5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$1.145 million invested in community - FY19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6A71C-83B0-E745-BDFB-AA07AD51A4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7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6A71C-83B0-E745-BDFB-AA07AD51A4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26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Percentage</a:t>
            </a:r>
            <a:r>
              <a:rPr lang="en-US" baseline="0" dirty="0" smtClean="0"/>
              <a:t> vs. total # of clients / Ave. # of days to complete pathway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6A71C-83B0-E745-BDFB-AA07AD51A4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Starting to collect</a:t>
            </a:r>
            <a:r>
              <a:rPr lang="en-US" baseline="0" dirty="0" smtClean="0">
                <a:solidFill>
                  <a:srgbClr val="FFC000"/>
                </a:solidFill>
              </a:rPr>
              <a:t> # of referrals from RRC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6A71C-83B0-E745-BDFB-AA07AD51A4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7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6F6429C-E9D6-4842-911F-802405290ABB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E6810F-AD06-CF43-BAD3-1714CEB31D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mailto:dtsmith@salud.unm.edu" TargetMode="External"/><Relationship Id="rId3" Type="http://schemas.openxmlformats.org/officeDocument/2006/relationships/hyperlink" Target="mailto:vceballos@salud.unm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878" y="4203847"/>
            <a:ext cx="7010072" cy="186377"/>
          </a:xfrm>
        </p:spPr>
        <p:txBody>
          <a:bodyPr/>
          <a:lstStyle/>
          <a:p>
            <a:pPr algn="ctr"/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cap="small" spc="300" dirty="0" smtClean="0">
                <a:latin typeface="Arial Narrow" pitchFamily="34" charset="0"/>
              </a:rPr>
              <a:t/>
            </a:r>
            <a:br>
              <a:rPr lang="en-US" sz="3600" b="1" cap="small" spc="300" dirty="0" smtClean="0">
                <a:latin typeface="Arial Narrow" pitchFamily="34" charset="0"/>
              </a:rPr>
            </a:br>
            <a:r>
              <a:rPr lang="en-US" sz="3600" b="1" cap="small" spc="300" dirty="0">
                <a:latin typeface="Arial Narrow" pitchFamily="34" charset="0"/>
              </a:rPr>
              <a:t/>
            </a:r>
            <a:br>
              <a:rPr lang="en-US" sz="3600" b="1" cap="small" spc="300" dirty="0">
                <a:latin typeface="Arial Narrow" pitchFamily="34" charset="0"/>
              </a:rPr>
            </a:br>
            <a:r>
              <a:rPr lang="en-US" sz="3600" b="1" dirty="0">
                <a:latin typeface="Arial Narrow" pitchFamily="34" charset="0"/>
              </a:rPr>
              <a:t/>
            </a:r>
            <a:br>
              <a:rPr lang="en-US" sz="3600" b="1" dirty="0">
                <a:latin typeface="Arial Narrow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5259986"/>
            <a:ext cx="6762749" cy="102162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dirty="0" smtClean="0"/>
              <a:t>                 </a:t>
            </a:r>
          </a:p>
          <a:p>
            <a:pPr algn="l"/>
            <a:r>
              <a:rPr lang="en-US" sz="3200" b="1" dirty="0">
                <a:latin typeface="Arial Narrow" pitchFamily="34" charset="0"/>
              </a:rPr>
              <a:t> </a:t>
            </a:r>
            <a:r>
              <a:rPr lang="en-US" sz="3200" b="1" dirty="0" smtClean="0">
                <a:latin typeface="Arial Narrow" pitchFamily="34" charset="0"/>
              </a:rPr>
              <a:t>               </a:t>
            </a:r>
            <a:r>
              <a:rPr lang="en-US" sz="2400" b="1" dirty="0" smtClean="0">
                <a:latin typeface="Candara"/>
                <a:cs typeface="Candara"/>
              </a:rPr>
              <a:t>Tuesday</a:t>
            </a:r>
            <a:r>
              <a:rPr lang="en-US" sz="2400" b="1" dirty="0">
                <a:latin typeface="Candara"/>
                <a:cs typeface="Candara"/>
              </a:rPr>
              <a:t>, </a:t>
            </a:r>
            <a:r>
              <a:rPr lang="en-US" sz="2400" b="1" dirty="0" smtClean="0">
                <a:latin typeface="Candara"/>
                <a:cs typeface="Candara"/>
              </a:rPr>
              <a:t>April 02, 2019</a:t>
            </a:r>
            <a:endParaRPr lang="en-US" sz="2400" b="1" dirty="0">
              <a:latin typeface="Candara"/>
              <a:cs typeface="Candara"/>
            </a:endParaRPr>
          </a:p>
          <a:p>
            <a:pPr algn="ctr"/>
            <a:endParaRPr lang="en-US" dirty="0"/>
          </a:p>
        </p:txBody>
      </p:sp>
      <p:pic>
        <p:nvPicPr>
          <p:cNvPr id="4" name="Picture 3" descr="pathways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62" y="762000"/>
            <a:ext cx="6172200" cy="31476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128" y="4203847"/>
            <a:ext cx="7555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spc="3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cap="small" spc="300" dirty="0" smtClean="0">
                <a:solidFill>
                  <a:schemeClr val="bg1"/>
                </a:solidFill>
                <a:latin typeface="Candara"/>
                <a:cs typeface="Candara"/>
              </a:rPr>
              <a:t>Pathways To a Healthy Bernalillo County</a:t>
            </a:r>
          </a:p>
          <a:p>
            <a:pPr algn="ctr"/>
            <a:r>
              <a:rPr lang="en-US" sz="2800" b="1" cap="small" spc="300" dirty="0" smtClean="0">
                <a:solidFill>
                  <a:schemeClr val="bg1"/>
                </a:solidFill>
                <a:latin typeface="Candara"/>
                <a:cs typeface="Candara"/>
              </a:rPr>
              <a:t>NMPHA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282611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1461" y="1780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96080"/>
              </p:ext>
            </p:extLst>
          </p:nvPr>
        </p:nvGraphicFramePr>
        <p:xfrm>
          <a:off x="56707" y="152400"/>
          <a:ext cx="8915400" cy="6336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23267" y="2636896"/>
            <a:ext cx="30508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600" b="1" dirty="0" smtClean="0">
                <a:solidFill>
                  <a:schemeClr val="bg1"/>
                </a:solidFill>
                <a:latin typeface="Candara"/>
                <a:cs typeface="Candara"/>
              </a:rPr>
              <a:t>PATHWAYS CLIENT</a:t>
            </a:r>
          </a:p>
          <a:p>
            <a:pPr lvl="0"/>
            <a:endParaRPr lang="en-US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/>
            <a:endParaRPr lang="en-US" sz="1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Candara"/>
                <a:cs typeface="Candara"/>
              </a:rPr>
              <a:t>BERNALILLO COUNTY RESIDENT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ndara"/>
                <a:cs typeface="Candara"/>
              </a:rPr>
              <a:t>DIFFICULT TO REACH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7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ndara"/>
                <a:cs typeface="Candara"/>
              </a:rPr>
              <a:t>Role of the Community Health Navigator</a:t>
            </a:r>
            <a:endParaRPr lang="en-US" sz="2800" b="1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Font typeface="Wingdings" pitchFamily="1" charset="2"/>
              <a:buChar char="s"/>
              <a:defRPr/>
            </a:pPr>
            <a:r>
              <a:rPr lang="en-US" sz="2400" dirty="0">
                <a:latin typeface="Candara"/>
                <a:cs typeface="Candara"/>
              </a:rPr>
              <a:t>Find most at-risk community members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1" charset="2"/>
              <a:buChar char="s"/>
              <a:defRPr/>
            </a:pPr>
            <a:r>
              <a:rPr lang="en-US" sz="2400" dirty="0">
                <a:latin typeface="Candara"/>
                <a:cs typeface="Candara"/>
              </a:rPr>
              <a:t>Build trust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1" charset="2"/>
              <a:buChar char="s"/>
              <a:defRPr/>
            </a:pPr>
            <a:r>
              <a:rPr lang="en-US" sz="2400" dirty="0">
                <a:latin typeface="Candara"/>
                <a:cs typeface="Candara"/>
              </a:rPr>
              <a:t>Assess and identify problem[s]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1" charset="2"/>
              <a:buChar char="s"/>
              <a:defRPr/>
            </a:pPr>
            <a:r>
              <a:rPr lang="en-US" sz="2400" dirty="0">
                <a:latin typeface="Candara"/>
                <a:cs typeface="Candara"/>
              </a:rPr>
              <a:t>Guide clients thru Pathways steps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1" charset="2"/>
              <a:buChar char="s"/>
              <a:defRPr/>
            </a:pPr>
            <a:r>
              <a:rPr lang="en-US" sz="2400" dirty="0">
                <a:latin typeface="Candara"/>
                <a:cs typeface="Candara"/>
              </a:rPr>
              <a:t>Complete </a:t>
            </a:r>
            <a:r>
              <a:rPr lang="en-US" sz="2400" dirty="0" smtClean="0">
                <a:latin typeface="Candara"/>
                <a:cs typeface="Candara"/>
              </a:rPr>
              <a:t>pathway[s]/achieve </a:t>
            </a:r>
            <a:r>
              <a:rPr lang="en-US" sz="2400" dirty="0">
                <a:latin typeface="Candara"/>
                <a:cs typeface="Candara"/>
              </a:rPr>
              <a:t>meaningful </a:t>
            </a:r>
            <a:r>
              <a:rPr lang="en-US" sz="2400" dirty="0" smtClean="0">
                <a:latin typeface="Candara"/>
                <a:cs typeface="Candara"/>
              </a:rPr>
              <a:t>outcome[s]</a:t>
            </a:r>
            <a:endParaRPr lang="en-US" sz="2400" dirty="0">
              <a:latin typeface="Candara"/>
              <a:cs typeface="Candara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1" charset="2"/>
              <a:buChar char="s"/>
              <a:defRPr/>
            </a:pPr>
            <a:r>
              <a:rPr lang="en-US" sz="2400" dirty="0">
                <a:latin typeface="Candara"/>
                <a:cs typeface="Candara"/>
              </a:rPr>
              <a:t>Document information in </a:t>
            </a:r>
            <a:r>
              <a:rPr lang="en-US" sz="2400" dirty="0" smtClean="0">
                <a:latin typeface="Candara"/>
                <a:cs typeface="Candara"/>
              </a:rPr>
              <a:t>database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itchFamily="1" charset="2"/>
              <a:buChar char="s"/>
              <a:defRPr/>
            </a:pPr>
            <a:r>
              <a:rPr lang="en-US" sz="2400" dirty="0" smtClean="0">
                <a:latin typeface="Candara"/>
                <a:cs typeface="Candara"/>
              </a:rPr>
              <a:t>Identify systemic barriers that impeded progress</a:t>
            </a:r>
            <a:endParaRPr lang="en-US" sz="2400" dirty="0">
              <a:latin typeface="Candara"/>
              <a:cs typeface="Candara"/>
            </a:endParaRPr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140" y="1579045"/>
            <a:ext cx="8008707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Are you unemployed?								        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661     180        79%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Do you need help obtaining an identification card (a Gov’t </a:t>
            </a:r>
          </a:p>
          <a:p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    issued ID card, driver’s license, or CIB)?				         463      378      55%</a:t>
            </a:r>
            <a:endParaRPr lang="en-US" sz="1700" dirty="0">
              <a:solidFill>
                <a:schemeClr val="bg1"/>
              </a:solidFill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During 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the past 12 months, have there been times when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		     </a:t>
            </a:r>
          </a:p>
          <a:p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   you 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were unable to get needed medical care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?                                 612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	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229       73%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Over the past 12 months, have you gone to the emergency </a:t>
            </a:r>
            <a:endParaRPr lang="en-US" sz="1700" dirty="0" smtClean="0">
              <a:solidFill>
                <a:schemeClr val="bg1"/>
              </a:solidFill>
              <a:latin typeface="Candara"/>
              <a:cs typeface="Candara"/>
            </a:endParaRPr>
          </a:p>
          <a:p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    room or been admitted to the hospital three times or more?    414     427        49%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Have you been unable to access behavioral health services,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    Including mental health, traditional healing, and drug or 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    alcohol treatment?								         472      369      56%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Are you presently homeless? 						        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385      456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	     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46%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Have 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you lived in more than 3 different places in the past </a:t>
            </a:r>
          </a:p>
          <a:p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    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year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? 											    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  466     375       5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5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Do you have problems providing food for you or your </a:t>
            </a:r>
          </a:p>
          <a:p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    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family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?										    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            751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	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90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	    </a:t>
            </a: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  89%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Were you released from jail or prison in the past year? 	         217      624        26</a:t>
            </a:r>
            <a:r>
              <a:rPr lang="en-US" sz="1700" dirty="0">
                <a:solidFill>
                  <a:schemeClr val="bg1"/>
                </a:solidFill>
                <a:latin typeface="Candara"/>
                <a:cs typeface="Candara"/>
              </a:rPr>
              <a:t>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solidFill>
                  <a:schemeClr val="bg1"/>
                </a:solidFill>
                <a:latin typeface="Candara"/>
                <a:cs typeface="Candara"/>
              </a:rPr>
              <a:t>Did you leave school before graduating high school?		         559     282	      66%</a:t>
            </a:r>
          </a:p>
        </p:txBody>
      </p:sp>
      <p:sp>
        <p:nvSpPr>
          <p:cNvPr id="4" name="Rectangle 3"/>
          <p:cNvSpPr/>
          <p:nvPr/>
        </p:nvSpPr>
        <p:spPr>
          <a:xfrm rot="10800000" flipV="1">
            <a:off x="1573754" y="563311"/>
            <a:ext cx="56047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ndara"/>
                <a:cs typeface="Candara"/>
              </a:rPr>
              <a:t>Risk Score </a:t>
            </a:r>
            <a:r>
              <a:rPr lang="en-US" sz="2000" b="1" dirty="0" smtClean="0">
                <a:latin typeface="Candara"/>
                <a:cs typeface="Candara"/>
              </a:rPr>
              <a:t>Questionnaire</a:t>
            </a:r>
            <a:r>
              <a:rPr lang="en-US" sz="2000" b="1" dirty="0">
                <a:latin typeface="Candara"/>
                <a:cs typeface="Candara"/>
              </a:rPr>
              <a:t> </a:t>
            </a:r>
            <a:r>
              <a:rPr lang="en-US" sz="2000" b="1" dirty="0" smtClean="0">
                <a:latin typeface="Candara"/>
                <a:cs typeface="Candara"/>
              </a:rPr>
              <a:t> (01/01/18 </a:t>
            </a:r>
            <a:r>
              <a:rPr lang="en-US" sz="2000" b="1" dirty="0">
                <a:latin typeface="Candara"/>
                <a:cs typeface="Candara"/>
              </a:rPr>
              <a:t>– </a:t>
            </a:r>
            <a:r>
              <a:rPr lang="en-US" sz="2000" b="1" dirty="0" smtClean="0">
                <a:latin typeface="Candara"/>
                <a:cs typeface="Candara"/>
              </a:rPr>
              <a:t>12/31/18)</a:t>
            </a:r>
            <a:endParaRPr lang="en-US" sz="2000" b="1" dirty="0">
              <a:latin typeface="Candara"/>
              <a:cs typeface="Candara"/>
            </a:endParaRPr>
          </a:p>
          <a:p>
            <a:pPr algn="ctr"/>
            <a:r>
              <a:rPr lang="en-US" sz="2000" b="1" dirty="0" smtClean="0">
                <a:latin typeface="Candara"/>
                <a:cs typeface="Candara"/>
              </a:rPr>
              <a:t>(841 </a:t>
            </a:r>
            <a:r>
              <a:rPr lang="en-US" sz="2000" b="1" dirty="0">
                <a:latin typeface="Candara"/>
                <a:cs typeface="Candara"/>
              </a:rPr>
              <a:t>Unduplicated Responses)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8287" y="1209713"/>
            <a:ext cx="22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andara"/>
                <a:cs typeface="Candara"/>
              </a:rPr>
              <a:t>Yes</a:t>
            </a:r>
            <a:r>
              <a:rPr lang="en-US" b="1" dirty="0" smtClean="0">
                <a:latin typeface="Candara"/>
                <a:cs typeface="Candara"/>
              </a:rPr>
              <a:t>     </a:t>
            </a:r>
            <a:r>
              <a:rPr lang="en-US" b="1" u="sng" dirty="0" smtClean="0">
                <a:latin typeface="Candara"/>
                <a:cs typeface="Candara"/>
              </a:rPr>
              <a:t>No</a:t>
            </a:r>
            <a:r>
              <a:rPr lang="en-US" b="1" dirty="0" smtClean="0">
                <a:latin typeface="Candara"/>
                <a:cs typeface="Candara"/>
              </a:rPr>
              <a:t>      </a:t>
            </a:r>
            <a:r>
              <a:rPr lang="en-US" b="1" u="sng" dirty="0" smtClean="0">
                <a:latin typeface="Candara"/>
                <a:cs typeface="Candara"/>
              </a:rPr>
              <a:t>% Yes</a:t>
            </a:r>
            <a:endParaRPr lang="en-US" b="1" u="sng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276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95848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ndara"/>
                <a:cs typeface="Candara"/>
              </a:rPr>
              <a:t>Current List of Pathways</a:t>
            </a:r>
            <a:endParaRPr lang="en-US" sz="32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798" y="1270128"/>
            <a:ext cx="8153400" cy="4818202"/>
          </a:xfrm>
          <a:prstGeom prst="rect">
            <a:avLst/>
          </a:prstGeom>
        </p:spPr>
        <p:txBody>
          <a:bodyPr numCol="2">
            <a:no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300"/>
              </a:spcBef>
            </a:pPr>
            <a:endParaRPr lang="en-US" sz="800" dirty="0" smtClean="0">
              <a:latin typeface="Candara"/>
              <a:cs typeface="Candara"/>
            </a:endParaRP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Behavioral Health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Continuing Education/HSE</a:t>
            </a:r>
            <a:endParaRPr lang="en-US" sz="1800" dirty="0">
              <a:latin typeface="Candara"/>
              <a:cs typeface="Candara"/>
            </a:endParaRP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Dental Care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Disability Income/Appeal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Driver’s License/I.D.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Employment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Food Security</a:t>
            </a:r>
          </a:p>
          <a:p>
            <a:pPr>
              <a:spcBef>
                <a:spcPts val="1300"/>
              </a:spcBef>
            </a:pPr>
            <a:r>
              <a:rPr lang="en-US" sz="1800" dirty="0">
                <a:latin typeface="Candara"/>
                <a:cs typeface="Candara"/>
              </a:rPr>
              <a:t>Health Care </a:t>
            </a:r>
            <a:r>
              <a:rPr lang="en-US" sz="1800" dirty="0" smtClean="0">
                <a:latin typeface="Candara"/>
                <a:cs typeface="Candara"/>
              </a:rPr>
              <a:t>Home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Heat &amp; Utilities</a:t>
            </a:r>
          </a:p>
          <a:p>
            <a:pPr>
              <a:spcBef>
                <a:spcPts val="1300"/>
              </a:spcBef>
            </a:pPr>
            <a:endParaRPr lang="en-US" sz="1800" dirty="0" smtClean="0">
              <a:latin typeface="Candara"/>
              <a:cs typeface="Candara"/>
            </a:endParaRPr>
          </a:p>
          <a:p>
            <a:pPr>
              <a:spcBef>
                <a:spcPts val="1300"/>
              </a:spcBef>
            </a:pPr>
            <a:endParaRPr lang="en-US" sz="800" dirty="0">
              <a:latin typeface="Candara"/>
              <a:cs typeface="Candara"/>
            </a:endParaRP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Housing Assistance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Legal Services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Medical Debt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Pharmacy/Medications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Public Benefits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Substance Use/Abuse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Transportation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Victim Advocacy</a:t>
            </a:r>
          </a:p>
          <a:p>
            <a:pPr>
              <a:spcBef>
                <a:spcPts val="1300"/>
              </a:spcBef>
            </a:pPr>
            <a:r>
              <a:rPr lang="en-US" sz="1800" dirty="0" smtClean="0">
                <a:latin typeface="Candara"/>
                <a:cs typeface="Candara"/>
              </a:rPr>
              <a:t>Vision &amp; Hearing </a:t>
            </a:r>
          </a:p>
        </p:txBody>
      </p:sp>
    </p:spTree>
    <p:extLst>
      <p:ext uri="{BB962C8B-B14F-4D97-AF65-F5344CB8AC3E}">
        <p14:creationId xmlns:p14="http://schemas.microsoft.com/office/powerpoint/2010/main" val="32834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54804"/>
            <a:ext cx="7583487" cy="883578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ndara"/>
                <a:cs typeface="Candara"/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  <a:latin typeface="Candara"/>
                <a:cs typeface="Candara"/>
              </a:rPr>
              <a:t>AMPLE OUTCOMES</a:t>
            </a:r>
            <a:r>
              <a:rPr lang="en-US" sz="2800" b="1" dirty="0">
                <a:solidFill>
                  <a:schemeClr val="tx1"/>
                </a:solidFill>
                <a:latin typeface="Candara"/>
                <a:cs typeface="Candara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andara"/>
                <a:cs typeface="Candara"/>
              </a:rPr>
            </a:br>
            <a:endParaRPr lang="en-US" sz="28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71254"/>
            <a:ext cx="7583487" cy="48664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800"/>
              </a:spcBef>
              <a:buNone/>
              <a:defRPr/>
            </a:pPr>
            <a:r>
              <a:rPr lang="en-US" sz="2400" b="1" u="sng" dirty="0" smtClean="0">
                <a:solidFill>
                  <a:srgbClr val="FFC000"/>
                </a:solidFill>
                <a:latin typeface="Candara"/>
                <a:cs typeface="Candara"/>
              </a:rPr>
              <a:t>Behavioral Health</a:t>
            </a:r>
          </a:p>
          <a:p>
            <a:pPr marL="0" indent="0">
              <a:spcBef>
                <a:spcPts val="800"/>
              </a:spcBef>
              <a:buNone/>
              <a:defRPr/>
            </a:pPr>
            <a:r>
              <a:rPr lang="en-US" sz="2000" dirty="0" smtClean="0">
                <a:latin typeface="Candara"/>
                <a:cs typeface="Candara"/>
              </a:rPr>
              <a:t>Client has appropriate health coverage or financial assistance program a place to establish a behavioral health home and has seen a behavioral health specialist a minimum of 3 times, and reports that they are no longer experiencing the negative symptoms that before, interfered with their quality of life.</a:t>
            </a:r>
          </a:p>
          <a:p>
            <a:pPr marL="0" indent="0">
              <a:spcBef>
                <a:spcPts val="800"/>
              </a:spcBef>
              <a:buNone/>
              <a:defRPr/>
            </a:pPr>
            <a:endParaRPr lang="en-US" sz="2000" dirty="0" smtClean="0">
              <a:latin typeface="Candara"/>
              <a:cs typeface="Candara"/>
            </a:endParaRPr>
          </a:p>
          <a:p>
            <a:pPr marL="0" indent="0" algn="ctr">
              <a:spcBef>
                <a:spcPts val="800"/>
              </a:spcBef>
              <a:buNone/>
              <a:defRPr/>
            </a:pPr>
            <a:r>
              <a:rPr lang="en-US" sz="2400" b="1" u="sng" dirty="0" smtClean="0">
                <a:solidFill>
                  <a:srgbClr val="FFC000"/>
                </a:solidFill>
                <a:latin typeface="Candara"/>
                <a:cs typeface="Candara"/>
              </a:rPr>
              <a:t>Employment</a:t>
            </a:r>
          </a:p>
          <a:p>
            <a:pPr marL="0" indent="0">
              <a:spcBef>
                <a:spcPts val="800"/>
              </a:spcBef>
              <a:buNone/>
              <a:defRPr/>
            </a:pPr>
            <a:r>
              <a:rPr lang="en-US" sz="2000" dirty="0" smtClean="0">
                <a:latin typeface="Candara"/>
                <a:cs typeface="Candara"/>
              </a:rPr>
              <a:t>Client has found a consistent source[s] of steady income and is gainfully employed over a period of 3 months.</a:t>
            </a:r>
          </a:p>
          <a:p>
            <a:pPr marL="0" indent="0">
              <a:spcBef>
                <a:spcPts val="800"/>
              </a:spcBef>
              <a:buNone/>
              <a:defRPr/>
            </a:pPr>
            <a:endParaRPr lang="en-US" sz="1200" dirty="0" smtClean="0">
              <a:latin typeface="Candara"/>
              <a:cs typeface="Candara"/>
            </a:endParaRPr>
          </a:p>
          <a:p>
            <a:pPr marL="0" indent="0">
              <a:spcBef>
                <a:spcPts val="800"/>
              </a:spcBef>
              <a:buNone/>
              <a:defRPr/>
            </a:pPr>
            <a:endParaRPr lang="en-US" sz="200" dirty="0">
              <a:latin typeface="Candara"/>
              <a:cs typeface="Candara"/>
            </a:endParaRPr>
          </a:p>
          <a:p>
            <a:pPr marL="0" indent="0" algn="ctr">
              <a:lnSpc>
                <a:spcPct val="110000"/>
              </a:lnSpc>
              <a:spcBef>
                <a:spcPts val="800"/>
              </a:spcBef>
              <a:buNone/>
              <a:defRPr/>
            </a:pPr>
            <a:r>
              <a:rPr lang="en-US" sz="2400" b="1" u="sng" dirty="0" smtClean="0">
                <a:solidFill>
                  <a:srgbClr val="FFC000"/>
                </a:solidFill>
                <a:latin typeface="Candara"/>
                <a:cs typeface="Candara"/>
              </a:rPr>
              <a:t>Health </a:t>
            </a:r>
            <a:r>
              <a:rPr lang="en-US" sz="2400" b="1" u="sng" dirty="0">
                <a:solidFill>
                  <a:srgbClr val="FFC000"/>
                </a:solidFill>
                <a:latin typeface="Candara"/>
                <a:cs typeface="Candara"/>
              </a:rPr>
              <a:t>Care Home</a:t>
            </a:r>
            <a:endParaRPr lang="en-US" sz="2400" b="1" u="sng" dirty="0" smtClean="0">
              <a:solidFill>
                <a:srgbClr val="FFC000"/>
              </a:solidFill>
              <a:latin typeface="Candara"/>
              <a:cs typeface="Candara"/>
            </a:endParaRP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  <a:defRPr/>
            </a:pPr>
            <a:r>
              <a:rPr lang="en-US" sz="2000" dirty="0" smtClean="0">
                <a:latin typeface="Candara"/>
                <a:cs typeface="Candara"/>
              </a:rPr>
              <a:t>Navigator </a:t>
            </a:r>
            <a:r>
              <a:rPr lang="en-US" sz="2000" dirty="0">
                <a:latin typeface="Candara"/>
                <a:cs typeface="Candara"/>
              </a:rPr>
              <a:t>confirms that the client has seen a provider a minimum of 2 times and that client has established a comfortable relationship with the provider, has confidence in asking questions, is treated respectfully, received whole-person care, and understands follow-up treatment plan if applicable. </a:t>
            </a:r>
          </a:p>
          <a:p>
            <a:pPr marL="0" indent="0"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14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06293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ndara"/>
                <a:cs typeface="Candara"/>
              </a:rPr>
              <a:t>Most Commonly Used Pathways</a:t>
            </a:r>
            <a:endParaRPr lang="en-US" sz="32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2193" y="17671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598705"/>
              </p:ext>
            </p:extLst>
          </p:nvPr>
        </p:nvGraphicFramePr>
        <p:xfrm>
          <a:off x="779463" y="1435794"/>
          <a:ext cx="7306299" cy="44869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91687"/>
                <a:gridCol w="1776173"/>
                <a:gridCol w="1338439"/>
              </a:tblGrid>
              <a:tr h="410775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endParaRPr lang="en-US" sz="800" dirty="0" smtClean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Employment 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Health Care Home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Behavioral Health and/or Depression 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Legal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 Services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 Housing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Continuing Education/HSE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Vision &amp; Hearing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Dental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Food Security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Driver’s License/I.D.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800" dirty="0" smtClean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</a:txBody>
                  <a:tcPr marL="6350" marR="6350" marT="635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cs typeface="Candara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cs typeface="Candara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cs typeface="Candara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cs typeface="Candara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13%</a:t>
                      </a:r>
                    </a:p>
                  </a:txBody>
                  <a:tcPr marL="6350" marR="6350" marT="635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165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136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118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120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172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189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101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143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132 days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/>
                        <a:ea typeface="ＭＳ Ｐゴシック" pitchFamily="34" charset="-128"/>
                        <a:cs typeface="Candar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/>
                          <a:ea typeface="ＭＳ Ｐゴシック" pitchFamily="34" charset="-128"/>
                          <a:cs typeface="Candara"/>
                        </a:rPr>
                        <a:t>97 days</a:t>
                      </a:r>
                    </a:p>
                  </a:txBody>
                  <a:tcPr marL="6350" marR="6350" marT="635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2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0999"/>
            <a:ext cx="7583487" cy="889111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andara"/>
                <a:cs typeface="Candara"/>
              </a:rPr>
              <a:t>Program Demographics</a:t>
            </a:r>
            <a:br>
              <a:rPr lang="en-US" sz="2800" b="1" dirty="0" smtClean="0">
                <a:solidFill>
                  <a:schemeClr val="tx1"/>
                </a:solidFill>
                <a:latin typeface="Candara"/>
                <a:cs typeface="Candara"/>
              </a:rPr>
            </a:br>
            <a:r>
              <a:rPr lang="en-US" sz="2000" b="1" dirty="0" smtClean="0">
                <a:solidFill>
                  <a:schemeClr val="tx1"/>
                </a:solidFill>
                <a:latin typeface="Candara"/>
                <a:cs typeface="Candara"/>
              </a:rPr>
              <a:t>2009 - Present</a:t>
            </a:r>
            <a:endParaRPr lang="en-US" sz="28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9462" y="1828009"/>
            <a:ext cx="7583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# of Participants - &gt;5380                     # Completing Program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- &gt;2775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9463" y="2504609"/>
            <a:ext cx="7583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FF00"/>
                </a:solidFill>
                <a:latin typeface="Candara"/>
                <a:cs typeface="Candara"/>
              </a:rPr>
              <a:t>%</a:t>
            </a:r>
            <a:r>
              <a:rPr lang="en-US" b="1" u="sng" dirty="0" smtClean="0">
                <a:solidFill>
                  <a:srgbClr val="FFFF00"/>
                </a:solidFill>
                <a:latin typeface="Candara"/>
                <a:cs typeface="Candara"/>
              </a:rPr>
              <a:t> </a:t>
            </a:r>
            <a:r>
              <a:rPr lang="en-US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Self-Reported Race/Ethnicity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                                  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Age Breakdown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9463" y="2955676"/>
            <a:ext cx="74698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andara"/>
                <a:cs typeface="Candara"/>
              </a:rPr>
              <a:t> </a:t>
            </a:r>
            <a:r>
              <a:rPr lang="en-US" sz="1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Hispanic/Latino - 69%</a:t>
            </a:r>
            <a:r>
              <a:rPr lang="en-US" sz="1600" dirty="0" smtClean="0">
                <a:solidFill>
                  <a:srgbClr val="FFFF00"/>
                </a:solidFill>
                <a:latin typeface="Candara"/>
                <a:cs typeface="Candara"/>
              </a:rPr>
              <a:t>				                       </a:t>
            </a: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30 - 39 years - 27%</a:t>
            </a:r>
            <a:r>
              <a:rPr lang="en-US" sz="1600" dirty="0" smtClean="0">
                <a:solidFill>
                  <a:srgbClr val="FFFF00"/>
                </a:solidFill>
                <a:latin typeface="Candara"/>
                <a:cs typeface="Candara"/>
              </a:rPr>
              <a:t>		</a:t>
            </a:r>
          </a:p>
          <a:p>
            <a:r>
              <a:rPr lang="en-US" sz="1600" dirty="0">
                <a:solidFill>
                  <a:srgbClr val="FFFF00"/>
                </a:solidFill>
                <a:latin typeface="Candara"/>
                <a:cs typeface="Candara"/>
              </a:rPr>
              <a:t> </a:t>
            </a:r>
            <a:r>
              <a:rPr lang="en-US" sz="1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American Indian/Alaskan Native - 9.7%                                </a:t>
            </a: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40 - 49 years - 26%</a:t>
            </a:r>
          </a:p>
          <a:p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1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White or Anglo - 7.9%                                                                </a:t>
            </a: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50 - 59 years - 19%</a:t>
            </a:r>
          </a:p>
          <a:p>
            <a:r>
              <a:rPr lang="en-US" sz="1600" dirty="0">
                <a:solidFill>
                  <a:srgbClr val="FFFF00"/>
                </a:solidFill>
                <a:latin typeface="Candara"/>
                <a:cs typeface="Candara"/>
              </a:rPr>
              <a:t> </a:t>
            </a:r>
            <a:r>
              <a:rPr lang="en-US" sz="1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Black or African American - 6.7%</a:t>
            </a:r>
            <a:r>
              <a:rPr lang="en-US" sz="1600" dirty="0" smtClean="0">
                <a:solidFill>
                  <a:srgbClr val="FFFF00"/>
                </a:solidFill>
                <a:latin typeface="Candara"/>
                <a:cs typeface="Candara"/>
              </a:rPr>
              <a:t>				  </a:t>
            </a: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20 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-</a:t>
            </a: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29 years 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-</a:t>
            </a:r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 15%</a:t>
            </a:r>
          </a:p>
          <a:p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1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Asian or Pacific Islander - 3.2%</a:t>
            </a:r>
            <a:endParaRPr lang="en-US" sz="1600" dirty="0">
              <a:solidFill>
                <a:schemeClr val="accent4">
                  <a:lumMod val="40000"/>
                  <a:lumOff val="60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7694" y="4468447"/>
            <a:ext cx="757276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Initial Contact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                                                         </a:t>
            </a:r>
            <a:r>
              <a:rPr lang="en-US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ndara"/>
                <a:cs typeface="Candara"/>
              </a:rPr>
              <a:t>Participant Zip Codes</a:t>
            </a:r>
          </a:p>
          <a:p>
            <a:endParaRPr lang="en-US" sz="8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Referral by Agency - 40%                                                          </a:t>
            </a:r>
            <a:r>
              <a:rPr lang="en-US" sz="1600" dirty="0" smtClean="0">
                <a:solidFill>
                  <a:srgbClr val="FFB8B9"/>
                </a:solidFill>
                <a:latin typeface="Candara"/>
                <a:cs typeface="Candara"/>
              </a:rPr>
              <a:t>87108 - 23%</a:t>
            </a:r>
            <a:endParaRPr lang="en-US" sz="1600" dirty="0" smtClean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Referral by Friend/Family - 27%                                               </a:t>
            </a:r>
            <a:r>
              <a:rPr lang="en-US" sz="1600" dirty="0" smtClean="0">
                <a:solidFill>
                  <a:srgbClr val="FFB8B9"/>
                </a:solidFill>
                <a:latin typeface="Candara"/>
                <a:cs typeface="Candara"/>
              </a:rPr>
              <a:t>87105 -  17%</a:t>
            </a:r>
            <a:endParaRPr lang="en-US" sz="1600" dirty="0" smtClean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Walk-in - 15%                                                                                 </a:t>
            </a:r>
            <a:r>
              <a:rPr lang="en-US" sz="1600" dirty="0" smtClean="0">
                <a:solidFill>
                  <a:srgbClr val="FFB8B9"/>
                </a:solidFill>
                <a:latin typeface="Candara"/>
                <a:cs typeface="Candara"/>
              </a:rPr>
              <a:t>87121 -  15%</a:t>
            </a:r>
          </a:p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Outreach - 14%								  </a:t>
            </a:r>
            <a:r>
              <a:rPr lang="en-US" sz="1600" dirty="0" smtClean="0">
                <a:solidFill>
                  <a:srgbClr val="FFB8B9"/>
                </a:solidFill>
                <a:latin typeface="Candara"/>
                <a:cs typeface="Candara"/>
              </a:rPr>
              <a:t>87102 </a:t>
            </a:r>
            <a:r>
              <a:rPr lang="en-US" sz="1600" dirty="0">
                <a:solidFill>
                  <a:srgbClr val="FFB8B9"/>
                </a:solidFill>
                <a:latin typeface="Candara"/>
                <a:cs typeface="Candara"/>
              </a:rPr>
              <a:t>-  9%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sz="1600" dirty="0" smtClean="0">
                <a:solidFill>
                  <a:srgbClr val="FFC000"/>
                </a:solidFill>
                <a:latin typeface="Candara"/>
                <a:cs typeface="Candara"/>
              </a:rPr>
              <a:t>Re-Entry Resource Center </a:t>
            </a:r>
            <a:r>
              <a:rPr lang="mr-IN" sz="1600" dirty="0" smtClean="0">
                <a:solidFill>
                  <a:srgbClr val="FFC000"/>
                </a:solidFill>
                <a:latin typeface="Candara"/>
                <a:cs typeface="Candara"/>
              </a:rPr>
              <a:t>–</a:t>
            </a:r>
            <a:r>
              <a:rPr lang="en-US" sz="1600" dirty="0" smtClean="0">
                <a:solidFill>
                  <a:srgbClr val="FFC000"/>
                </a:solidFill>
                <a:latin typeface="Candara"/>
                <a:cs typeface="Candara"/>
              </a:rPr>
              <a:t> 1% **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				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1600" dirty="0" smtClean="0">
                <a:solidFill>
                  <a:srgbClr val="FFB8B9"/>
                </a:solidFill>
                <a:latin typeface="Candara"/>
                <a:cs typeface="Candara"/>
              </a:rPr>
              <a:t>87123 -  8%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7868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ndara"/>
                <a:cs typeface="Candara"/>
              </a:rPr>
              <a:t>Total Number of Pathways Completed</a:t>
            </a:r>
            <a:endParaRPr lang="en-US" sz="28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60048"/>
            <a:ext cx="7583487" cy="44776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andara"/>
                <a:cs typeface="Candara"/>
              </a:rPr>
              <a:t>Pathway</a:t>
            </a:r>
            <a:r>
              <a:rPr lang="en-US" b="1" dirty="0" smtClean="0">
                <a:latin typeface="Candara"/>
                <a:cs typeface="Candara"/>
              </a:rPr>
              <a:t>					   </a:t>
            </a:r>
            <a:r>
              <a:rPr lang="en-US" b="1" u="sng" dirty="0" smtClean="0">
                <a:solidFill>
                  <a:srgbClr val="000000"/>
                </a:solidFill>
                <a:latin typeface="Candara"/>
                <a:cs typeface="Candara"/>
              </a:rPr>
              <a:t># of Persons Completed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Candara"/>
                <a:cs typeface="Candara"/>
              </a:rPr>
              <a:t>Health Care Home			     	     	     1021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Candara"/>
                <a:cs typeface="Candara"/>
              </a:rPr>
              <a:t>Employment</a:t>
            </a:r>
            <a:r>
              <a:rPr lang="en-US" dirty="0">
                <a:latin typeface="Candara"/>
                <a:cs typeface="Candara"/>
              </a:rPr>
              <a:t>				     	     </a:t>
            </a:r>
            <a:r>
              <a:rPr lang="en-US" dirty="0" smtClean="0">
                <a:latin typeface="Candara"/>
                <a:cs typeface="Candara"/>
              </a:rPr>
              <a:t>812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Candara"/>
                <a:cs typeface="Candara"/>
              </a:rPr>
              <a:t>Legal </a:t>
            </a:r>
            <a:r>
              <a:rPr lang="en-US" dirty="0">
                <a:latin typeface="Candara"/>
                <a:cs typeface="Candara"/>
              </a:rPr>
              <a:t>Services				     	     </a:t>
            </a:r>
            <a:r>
              <a:rPr lang="en-US" dirty="0" smtClean="0">
                <a:latin typeface="Candara"/>
                <a:cs typeface="Candara"/>
              </a:rPr>
              <a:t>776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Candara"/>
                <a:cs typeface="Candara"/>
              </a:rPr>
              <a:t>Behavioral Health			     	    	     </a:t>
            </a:r>
            <a:r>
              <a:rPr lang="en-US" dirty="0" smtClean="0">
                <a:latin typeface="Candara"/>
                <a:cs typeface="Candara"/>
              </a:rPr>
              <a:t>718</a:t>
            </a:r>
            <a:endParaRPr lang="en-US" dirty="0">
              <a:latin typeface="Candara"/>
              <a:cs typeface="Candar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Candara"/>
                <a:cs typeface="Candara"/>
              </a:rPr>
              <a:t>Vision &amp; Hearing			     	                         580</a:t>
            </a:r>
            <a:endParaRPr lang="en-US" dirty="0" smtClean="0">
              <a:latin typeface="Candara"/>
              <a:cs typeface="Candar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Candara"/>
                <a:cs typeface="Candara"/>
              </a:rPr>
              <a:t>Food Security				     	     577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Candara"/>
                <a:cs typeface="Candara"/>
              </a:rPr>
              <a:t>Housing/Housing Assistance **	     	     	     454/199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Candara"/>
                <a:cs typeface="Candara"/>
              </a:rPr>
              <a:t>Dental Care			    	    	     432 </a:t>
            </a:r>
            <a:endParaRPr lang="en-US" dirty="0" smtClean="0">
              <a:latin typeface="Candara"/>
              <a:cs typeface="Candar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Candara"/>
                <a:cs typeface="Candara"/>
              </a:rPr>
              <a:t>Continuing Education/HSE</a:t>
            </a:r>
            <a:r>
              <a:rPr lang="en-US" dirty="0">
                <a:latin typeface="Candara"/>
                <a:cs typeface="Candara"/>
              </a:rPr>
              <a:t>				 </a:t>
            </a:r>
            <a:r>
              <a:rPr lang="en-US" dirty="0" smtClean="0">
                <a:latin typeface="Candara"/>
                <a:cs typeface="Candara"/>
              </a:rPr>
              <a:t>    429</a:t>
            </a:r>
            <a:endParaRPr lang="en-US" dirty="0">
              <a:latin typeface="Candara"/>
              <a:cs typeface="Candar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Candara"/>
                <a:cs typeface="Candara"/>
              </a:rPr>
              <a:t>Driver’s License/I.D.					     392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879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33905"/>
          </a:xfrm>
        </p:spPr>
        <p:txBody>
          <a:bodyPr/>
          <a:lstStyle/>
          <a:p>
            <a:pPr algn="ctr"/>
            <a:r>
              <a:rPr lang="en-US" sz="3200" b="1" u="sng" dirty="0" smtClean="0">
                <a:solidFill>
                  <a:srgbClr val="000000"/>
                </a:solidFill>
              </a:rPr>
              <a:t>Contact Informa</a:t>
            </a:r>
            <a:r>
              <a:rPr lang="en-US" sz="2800" b="1" u="sng" dirty="0" smtClean="0">
                <a:solidFill>
                  <a:srgbClr val="000000"/>
                </a:solidFill>
              </a:rPr>
              <a:t>tion</a:t>
            </a:r>
            <a:endParaRPr lang="en-US" sz="2800" b="1" u="sng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0782" y="1849969"/>
            <a:ext cx="715733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Daryl </a:t>
            </a:r>
            <a:r>
              <a:rPr lang="en-US" sz="2000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T. Smith, MPH</a:t>
            </a:r>
          </a:p>
          <a:p>
            <a:pPr algn="ct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Pathways Program Manager</a:t>
            </a:r>
          </a:p>
          <a:p>
            <a:pPr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UNM HSC Office for Community Health</a:t>
            </a:r>
            <a:endParaRPr lang="en-US" sz="20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(505) 272-0823   </a:t>
            </a:r>
          </a:p>
          <a:p>
            <a:pPr algn="ctr">
              <a:buNone/>
              <a:defRPr/>
            </a:pPr>
            <a:endParaRPr lang="en-US" sz="1000" dirty="0" smtClean="0">
              <a:solidFill>
                <a:schemeClr val="accent4">
                  <a:lumMod val="75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  <a:hlinkClick r:id="rId2"/>
              </a:rPr>
              <a:t>dtsmith@salud.unm.edu</a:t>
            </a:r>
            <a:endParaRPr lang="en-US" sz="2000" dirty="0" smtClean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>
              <a:buNone/>
              <a:defRPr/>
            </a:pPr>
            <a:endParaRPr lang="en-US" sz="2400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Venice Ceballos, CCHW</a:t>
            </a:r>
          </a:p>
          <a:p>
            <a:pPr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Program Manager</a:t>
            </a:r>
          </a:p>
          <a:p>
            <a:pPr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(505) 979-8517</a:t>
            </a:r>
          </a:p>
          <a:p>
            <a:pPr algn="ctr">
              <a:buNone/>
              <a:defRPr/>
            </a:pPr>
            <a:endParaRPr lang="en-US" sz="1000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  <a:latin typeface="Candara" charset="0"/>
                <a:ea typeface="Candara" charset="0"/>
                <a:cs typeface="Candara" charset="0"/>
                <a:hlinkClick r:id="rId3"/>
              </a:rPr>
              <a:t>vceballos@salud.unm.edu</a:t>
            </a:r>
            <a:endParaRPr lang="en-US" sz="2000" dirty="0" smtClean="0">
              <a:solidFill>
                <a:srgbClr val="92D050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>
              <a:buNone/>
              <a:defRPr/>
            </a:pPr>
            <a:endParaRPr lang="en-US" sz="2000" dirty="0">
              <a:solidFill>
                <a:srgbClr val="FFFF00"/>
              </a:solidFill>
            </a:endParaRPr>
          </a:p>
          <a:p>
            <a:pPr algn="ctr"/>
            <a:r>
              <a:rPr lang="en-US" dirty="0">
                <a:solidFill>
                  <a:srgbClr val="FFFF00"/>
                </a:solidFill>
              </a:rPr>
              <a:t>http://hsc.unm.edu/community/chwi/pathways/</a:t>
            </a:r>
            <a:r>
              <a:rPr lang="en-US" dirty="0" err="1" smtClean="0">
                <a:solidFill>
                  <a:srgbClr val="FFFF00"/>
                </a:solidFill>
              </a:rPr>
              <a:t>index.html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ndara"/>
                <a:cs typeface="Candara"/>
              </a:rPr>
              <a:t>Beginning Stages of Pathways</a:t>
            </a:r>
            <a:endParaRPr lang="en-US" sz="32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October 2007</a:t>
            </a:r>
            <a:r>
              <a:rPr lang="en-US" sz="2400" dirty="0" smtClean="0">
                <a:latin typeface="Candara"/>
                <a:cs typeface="Candara"/>
              </a:rPr>
              <a:t>:  Model presented at a community workshop</a:t>
            </a:r>
          </a:p>
          <a:p>
            <a:r>
              <a:rPr lang="en-US" sz="2400" b="1" dirty="0" smtClean="0">
                <a:latin typeface="Candara"/>
                <a:cs typeface="Candara"/>
              </a:rPr>
              <a:t>November 2007</a:t>
            </a:r>
            <a:r>
              <a:rPr lang="en-US" b="1" dirty="0" smtClean="0">
                <a:latin typeface="Candara"/>
                <a:cs typeface="Candara"/>
              </a:rPr>
              <a:t>:  </a:t>
            </a:r>
            <a:r>
              <a:rPr lang="en-US" sz="2400" cap="small" dirty="0" smtClean="0">
                <a:latin typeface="Candara"/>
                <a:ea typeface="Verdana" pitchFamily="34" charset="0"/>
                <a:cs typeface="Candara"/>
              </a:rPr>
              <a:t>W</a:t>
            </a:r>
            <a:r>
              <a:rPr lang="en-US" sz="2400" dirty="0" smtClean="0">
                <a:latin typeface="Candara"/>
                <a:ea typeface="Verdana" pitchFamily="34" charset="0"/>
                <a:cs typeface="Candara"/>
              </a:rPr>
              <a:t>orking </a:t>
            </a:r>
            <a:r>
              <a:rPr lang="en-US" sz="2400" dirty="0">
                <a:latin typeface="Candara"/>
                <a:ea typeface="Verdana" pitchFamily="34" charset="0"/>
                <a:cs typeface="Candara"/>
              </a:rPr>
              <a:t>group formed to adapt model for Bernalillo County </a:t>
            </a:r>
            <a:r>
              <a:rPr lang="en-US" b="1" dirty="0" smtClean="0">
                <a:latin typeface="Candara"/>
                <a:cs typeface="Candara"/>
              </a:rPr>
              <a:t> </a:t>
            </a:r>
          </a:p>
          <a:p>
            <a:pPr marL="282575" lvl="1" indent="-282575">
              <a:spcBef>
                <a:spcPts val="2000"/>
              </a:spcBef>
            </a:pPr>
            <a:r>
              <a:rPr lang="en-US" sz="2400" b="1" dirty="0" smtClean="0">
                <a:latin typeface="Candara"/>
                <a:cs typeface="Candara"/>
              </a:rPr>
              <a:t>January 2008</a:t>
            </a:r>
            <a:r>
              <a:rPr lang="en-US" b="1" dirty="0" smtClean="0">
                <a:latin typeface="Candara"/>
                <a:cs typeface="Candara"/>
              </a:rPr>
              <a:t>:  </a:t>
            </a:r>
            <a:r>
              <a:rPr lang="en-US" sz="2400" cap="small" dirty="0">
                <a:latin typeface="Candara"/>
                <a:ea typeface="Verdana" pitchFamily="34" charset="0"/>
                <a:cs typeface="Candara"/>
              </a:rPr>
              <a:t>D</a:t>
            </a:r>
            <a:r>
              <a:rPr lang="en-US" sz="2400" dirty="0">
                <a:latin typeface="Candara"/>
                <a:ea typeface="Verdana" pitchFamily="34" charset="0"/>
                <a:cs typeface="Candara"/>
              </a:rPr>
              <a:t>iscussion of potential for </a:t>
            </a:r>
            <a:r>
              <a:rPr lang="en-US" sz="2400" dirty="0" smtClean="0">
                <a:latin typeface="Candara"/>
                <a:ea typeface="Verdana" pitchFamily="34" charset="0"/>
                <a:cs typeface="Candara"/>
              </a:rPr>
              <a:t>care coordination / navigator </a:t>
            </a:r>
            <a:r>
              <a:rPr lang="en-US" sz="2400" dirty="0">
                <a:latin typeface="Candara"/>
                <a:ea typeface="Verdana" pitchFamily="34" charset="0"/>
                <a:cs typeface="Candara"/>
              </a:rPr>
              <a:t>program funding [Pathways</a:t>
            </a:r>
            <a:r>
              <a:rPr lang="en-US" sz="2400" dirty="0" smtClean="0">
                <a:latin typeface="Candara"/>
                <a:ea typeface="Verdana" pitchFamily="34" charset="0"/>
                <a:cs typeface="Candara"/>
              </a:rPr>
              <a:t>]</a:t>
            </a:r>
          </a:p>
          <a:p>
            <a:pPr marL="282575" lvl="1" indent="-282575">
              <a:spcBef>
                <a:spcPts val="2000"/>
              </a:spcBef>
            </a:pPr>
            <a:r>
              <a:rPr lang="en-US" sz="2400" b="1" cap="small" dirty="0">
                <a:latin typeface="Candara"/>
                <a:cs typeface="Candara"/>
              </a:rPr>
              <a:t>April 2008</a:t>
            </a:r>
            <a:r>
              <a:rPr lang="en-US" sz="2400" dirty="0">
                <a:latin typeface="Candara"/>
                <a:cs typeface="Candara"/>
              </a:rPr>
              <a:t>:  </a:t>
            </a:r>
            <a:r>
              <a:rPr lang="en-US" sz="2400" dirty="0" smtClean="0">
                <a:latin typeface="Candara"/>
                <a:cs typeface="Candara"/>
              </a:rPr>
              <a:t>UNM Hospital commits to </a:t>
            </a:r>
            <a:r>
              <a:rPr lang="en-US" sz="2400" dirty="0">
                <a:latin typeface="Candara"/>
                <a:cs typeface="Candara"/>
              </a:rPr>
              <a:t>funding </a:t>
            </a:r>
            <a:r>
              <a:rPr lang="en-US" sz="2400" dirty="0" smtClean="0">
                <a:latin typeface="Candara"/>
                <a:cs typeface="Candara"/>
              </a:rPr>
              <a:t>no less than $800,000 </a:t>
            </a:r>
            <a:r>
              <a:rPr lang="en-US" sz="2400" dirty="0">
                <a:latin typeface="Candara"/>
                <a:cs typeface="Candara"/>
              </a:rPr>
              <a:t>each year for 8 years beginning in 2009 </a:t>
            </a:r>
            <a:endParaRPr lang="en-US" sz="2400" dirty="0" smtClean="0">
              <a:latin typeface="Candara"/>
              <a:cs typeface="Candara"/>
            </a:endParaRPr>
          </a:p>
          <a:p>
            <a:pPr marL="282575" lvl="1" indent="-282575">
              <a:spcBef>
                <a:spcPts val="2000"/>
              </a:spcBef>
            </a:pPr>
            <a:r>
              <a:rPr lang="en-US" sz="2400" b="1" cap="small" dirty="0">
                <a:latin typeface="Candara"/>
                <a:cs typeface="Candara"/>
              </a:rPr>
              <a:t>November 2008</a:t>
            </a:r>
            <a:r>
              <a:rPr lang="en-US" sz="2400" b="1" dirty="0">
                <a:latin typeface="Candara"/>
                <a:cs typeface="Candara"/>
              </a:rPr>
              <a:t>:  </a:t>
            </a:r>
            <a:r>
              <a:rPr lang="en-US" sz="2400" dirty="0">
                <a:latin typeface="Candara"/>
                <a:cs typeface="Candara"/>
              </a:rPr>
              <a:t>Mil Levy bond issue passed and funding for Pathways was guaranteed thru 2017 </a:t>
            </a:r>
          </a:p>
          <a:p>
            <a:pPr marL="282575" lvl="1" indent="-282575">
              <a:spcBef>
                <a:spcPts val="2000"/>
              </a:spcBef>
            </a:pP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pPr marL="282575" lvl="1" indent="-282575">
              <a:spcBef>
                <a:spcPts val="2000"/>
              </a:spcBef>
            </a:pP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pPr marL="282575" lvl="1" indent="-282575">
              <a:spcBef>
                <a:spcPts val="2000"/>
              </a:spcBef>
            </a:pPr>
            <a:endParaRPr lang="en-US" sz="2400" dirty="0">
              <a:latin typeface="Arial Narrow" pitchFamily="34" charset="0"/>
              <a:cs typeface="Arial" pitchFamily="34" charset="0"/>
            </a:endParaRPr>
          </a:p>
          <a:p>
            <a:pPr marL="282575" lvl="1" indent="-282575">
              <a:spcBef>
                <a:spcPts val="2000"/>
              </a:spcBef>
            </a:pPr>
            <a:endParaRPr lang="en-US" sz="2400" dirty="0">
              <a:latin typeface="Arial Narrow" pitchFamily="34" charset="0"/>
              <a:ea typeface="Verdana" pitchFamily="34" charset="0"/>
              <a:cs typeface="Arial" pitchFamily="34" charset="0"/>
            </a:endParaRPr>
          </a:p>
          <a:p>
            <a:endParaRPr lang="en-US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4177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/>
                <a:cs typeface="Candara"/>
              </a:rPr>
              <a:t>Creating the Hub</a:t>
            </a:r>
            <a:endParaRPr lang="en-US" sz="36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84299"/>
            <a:ext cx="7583487" cy="4486865"/>
          </a:xfrm>
        </p:spPr>
        <p:txBody>
          <a:bodyPr>
            <a:normAutofit fontScale="85000" lnSpcReduction="20000"/>
          </a:bodyPr>
          <a:lstStyle/>
          <a:p>
            <a:pPr marL="914400" lvl="1" indent="-457200">
              <a:lnSpc>
                <a:spcPct val="110000"/>
              </a:lnSpc>
              <a:buSzPct val="75000"/>
              <a:buFont typeface="Wingdings" charset="2"/>
              <a:buChar char=""/>
              <a:defRPr/>
            </a:pPr>
            <a:r>
              <a:rPr lang="en-US" sz="2400" b="1" cap="small" dirty="0" smtClean="0">
                <a:latin typeface="Candara"/>
                <a:cs typeface="Candara"/>
              </a:rPr>
              <a:t>January </a:t>
            </a:r>
            <a:r>
              <a:rPr lang="en-US" sz="2400" b="1" cap="small" dirty="0">
                <a:latin typeface="Candara"/>
                <a:cs typeface="Candara"/>
              </a:rPr>
              <a:t>2009:  </a:t>
            </a:r>
            <a:r>
              <a:rPr lang="en-US" sz="2300" dirty="0">
                <a:latin typeface="Candara"/>
                <a:cs typeface="Candara"/>
              </a:rPr>
              <a:t>Program Manager for Pathways hired and  Pathways Design </a:t>
            </a:r>
            <a:r>
              <a:rPr lang="en-US" sz="2300" dirty="0" smtClean="0">
                <a:latin typeface="Candara"/>
                <a:cs typeface="Candara"/>
              </a:rPr>
              <a:t>Team formed</a:t>
            </a:r>
          </a:p>
          <a:p>
            <a:pPr marL="457200" lvl="1" indent="0">
              <a:lnSpc>
                <a:spcPct val="110000"/>
              </a:lnSpc>
              <a:buSzPct val="75000"/>
              <a:buNone/>
              <a:defRPr/>
            </a:pPr>
            <a:endParaRPr lang="en-US" sz="900" dirty="0">
              <a:latin typeface="Candara"/>
              <a:cs typeface="Candara"/>
            </a:endParaRPr>
          </a:p>
          <a:p>
            <a:pPr marL="914400" lvl="1" indent="-457200">
              <a:lnSpc>
                <a:spcPct val="110000"/>
              </a:lnSpc>
              <a:buSzPct val="75000"/>
              <a:buFont typeface="Wingdings" charset="2"/>
              <a:buChar char=""/>
              <a:defRPr/>
            </a:pPr>
            <a:r>
              <a:rPr lang="en-US" sz="2400" b="1" cap="small" dirty="0" smtClean="0">
                <a:latin typeface="Candara"/>
                <a:cs typeface="Candara"/>
              </a:rPr>
              <a:t>May </a:t>
            </a:r>
            <a:r>
              <a:rPr lang="en-US" sz="2400" b="1" cap="small" dirty="0">
                <a:latin typeface="Candara"/>
                <a:cs typeface="Candara"/>
              </a:rPr>
              <a:t>2009:  </a:t>
            </a:r>
            <a:r>
              <a:rPr lang="en-US" sz="2300" dirty="0">
                <a:latin typeface="Candara"/>
                <a:cs typeface="Candara"/>
              </a:rPr>
              <a:t>2-Year Request for </a:t>
            </a:r>
            <a:r>
              <a:rPr lang="en-US" sz="2300" dirty="0" smtClean="0">
                <a:latin typeface="Candara"/>
                <a:cs typeface="Candara"/>
              </a:rPr>
              <a:t>Proposals</a:t>
            </a:r>
          </a:p>
          <a:p>
            <a:pPr marL="457200" lvl="1" indent="0">
              <a:lnSpc>
                <a:spcPct val="110000"/>
              </a:lnSpc>
              <a:buSzPct val="75000"/>
              <a:buNone/>
              <a:defRPr/>
            </a:pPr>
            <a:endParaRPr lang="en-US" sz="900" dirty="0" smtClean="0">
              <a:latin typeface="Candara"/>
              <a:cs typeface="Candara"/>
            </a:endParaRPr>
          </a:p>
          <a:p>
            <a:pPr marL="914400" lvl="1" indent="-457200">
              <a:lnSpc>
                <a:spcPct val="110000"/>
              </a:lnSpc>
              <a:buSzPct val="75000"/>
              <a:buFont typeface="Wingdings" charset="2"/>
              <a:buChar char=""/>
              <a:defRPr/>
            </a:pPr>
            <a:r>
              <a:rPr lang="en-US" sz="2400" b="1" cap="small" dirty="0" smtClean="0">
                <a:latin typeface="Candara"/>
                <a:cs typeface="Candara"/>
              </a:rPr>
              <a:t>August-September </a:t>
            </a:r>
            <a:r>
              <a:rPr lang="en-US" sz="2400" b="1" cap="small" dirty="0">
                <a:latin typeface="Candara"/>
                <a:cs typeface="Candara"/>
              </a:rPr>
              <a:t>2009:  </a:t>
            </a:r>
            <a:r>
              <a:rPr lang="en-US" sz="2300" dirty="0" smtClean="0">
                <a:latin typeface="Candara"/>
                <a:cs typeface="Candara"/>
              </a:rPr>
              <a:t>Pathways </a:t>
            </a:r>
            <a:r>
              <a:rPr lang="en-US" sz="2300" dirty="0">
                <a:latin typeface="Candara"/>
                <a:cs typeface="Candara"/>
              </a:rPr>
              <a:t>R</a:t>
            </a:r>
            <a:r>
              <a:rPr lang="en-US" sz="2300" dirty="0" smtClean="0">
                <a:latin typeface="Candara"/>
                <a:cs typeface="Candara"/>
              </a:rPr>
              <a:t>ollout – </a:t>
            </a:r>
            <a:r>
              <a:rPr lang="en-US" sz="2300" dirty="0">
                <a:latin typeface="Candara"/>
                <a:cs typeface="Candara"/>
              </a:rPr>
              <a:t>Phase </a:t>
            </a:r>
            <a:r>
              <a:rPr lang="en-US" sz="2300" dirty="0" smtClean="0">
                <a:latin typeface="Candara"/>
                <a:cs typeface="Candara"/>
              </a:rPr>
              <a:t>1</a:t>
            </a:r>
          </a:p>
          <a:p>
            <a:pPr marL="457200" lvl="1" indent="0" algn="ctr">
              <a:lnSpc>
                <a:spcPct val="110000"/>
              </a:lnSpc>
              <a:buSzPct val="75000"/>
              <a:buNone/>
              <a:defRPr/>
            </a:pPr>
            <a:endParaRPr lang="en-US" sz="900" dirty="0" smtClean="0">
              <a:latin typeface="Candara"/>
              <a:cs typeface="Candara"/>
            </a:endParaRPr>
          </a:p>
          <a:p>
            <a:pPr marL="914400" lvl="1" indent="-457200">
              <a:lnSpc>
                <a:spcPct val="110000"/>
              </a:lnSpc>
              <a:buSzPct val="75000"/>
              <a:buFont typeface="Wingdings" charset="2"/>
              <a:buChar char=""/>
              <a:defRPr/>
            </a:pPr>
            <a:r>
              <a:rPr lang="en-US" sz="2400" b="1" dirty="0" smtClean="0">
                <a:latin typeface="Candara"/>
                <a:cs typeface="Candara"/>
              </a:rPr>
              <a:t>September 2009:  </a:t>
            </a:r>
            <a:r>
              <a:rPr lang="en-US" sz="2300" dirty="0" smtClean="0">
                <a:latin typeface="Candara"/>
                <a:cs typeface="Candara"/>
              </a:rPr>
              <a:t>Development of web-based password protected database for data collection</a:t>
            </a:r>
          </a:p>
          <a:p>
            <a:pPr marL="457200" lvl="1" indent="0">
              <a:lnSpc>
                <a:spcPct val="110000"/>
              </a:lnSpc>
              <a:buSzPct val="75000"/>
              <a:buNone/>
              <a:defRPr/>
            </a:pPr>
            <a:endParaRPr lang="en-US" sz="900" dirty="0" smtClean="0">
              <a:latin typeface="Candara"/>
              <a:cs typeface="Candara"/>
            </a:endParaRPr>
          </a:p>
          <a:p>
            <a:pPr marL="742950" lvl="1" indent="-285750">
              <a:lnSpc>
                <a:spcPct val="110000"/>
              </a:lnSpc>
              <a:buSzPct val="75000"/>
              <a:buFont typeface="Wingdings" charset="2"/>
              <a:buChar char="q"/>
              <a:defRPr/>
            </a:pPr>
            <a:r>
              <a:rPr lang="en-US" sz="2400" b="1" dirty="0" smtClean="0">
                <a:latin typeface="Candara"/>
                <a:cs typeface="Candara"/>
              </a:rPr>
              <a:t>   Fall 2009 to-date:  </a:t>
            </a:r>
            <a:r>
              <a:rPr lang="en-US" sz="2400" dirty="0" smtClean="0">
                <a:latin typeface="Candara"/>
                <a:cs typeface="Candara"/>
              </a:rPr>
              <a:t>Continuous </a:t>
            </a:r>
            <a:r>
              <a:rPr lang="en-US" sz="2400" dirty="0">
                <a:latin typeface="Candara"/>
                <a:cs typeface="Candara"/>
              </a:rPr>
              <a:t>upgrades to Pathways </a:t>
            </a:r>
            <a:endParaRPr lang="en-US" sz="2400" dirty="0" smtClean="0">
              <a:latin typeface="Candara"/>
              <a:cs typeface="Candara"/>
            </a:endParaRPr>
          </a:p>
          <a:p>
            <a:pPr marL="457200" lvl="1" indent="0">
              <a:lnSpc>
                <a:spcPct val="110000"/>
              </a:lnSpc>
              <a:buSzPct val="75000"/>
              <a:buNone/>
              <a:defRPr/>
            </a:pPr>
            <a:r>
              <a:rPr lang="en-US" sz="2400" dirty="0" smtClean="0">
                <a:latin typeface="Candara"/>
                <a:cs typeface="Candara"/>
              </a:rPr>
              <a:t>        database </a:t>
            </a:r>
          </a:p>
          <a:p>
            <a:pPr marL="457200" lvl="1" indent="0" algn="ctr">
              <a:lnSpc>
                <a:spcPct val="110000"/>
              </a:lnSpc>
              <a:buSzPct val="75000"/>
              <a:buNone/>
              <a:defRPr/>
            </a:pPr>
            <a:r>
              <a:rPr lang="en-US" sz="900" dirty="0" smtClean="0">
                <a:latin typeface="Candara"/>
                <a:cs typeface="Candara"/>
              </a:rPr>
              <a:t> </a:t>
            </a:r>
          </a:p>
          <a:p>
            <a:pPr marL="742950" lvl="1" indent="-285750">
              <a:lnSpc>
                <a:spcPct val="110000"/>
              </a:lnSpc>
              <a:buSzPct val="75000"/>
              <a:buFont typeface="Wingdings" charset="2"/>
              <a:buChar char="q"/>
              <a:defRPr/>
            </a:pPr>
            <a:r>
              <a:rPr lang="en-US" sz="2400" b="1" dirty="0" smtClean="0">
                <a:latin typeface="Candara"/>
                <a:cs typeface="Candara"/>
              </a:rPr>
              <a:t>   Fall 2009:  </a:t>
            </a:r>
            <a:r>
              <a:rPr lang="en-US" sz="2300" dirty="0" smtClean="0">
                <a:latin typeface="Candara"/>
                <a:cs typeface="Candara"/>
              </a:rPr>
              <a:t>Formation of the Pathways Community</a:t>
            </a:r>
          </a:p>
          <a:p>
            <a:pPr marL="457200" lvl="1" indent="0">
              <a:lnSpc>
                <a:spcPct val="110000"/>
              </a:lnSpc>
              <a:buSzPct val="75000"/>
              <a:buNone/>
              <a:defRPr/>
            </a:pPr>
            <a:r>
              <a:rPr lang="en-US" sz="2300" dirty="0">
                <a:latin typeface="Candara"/>
                <a:cs typeface="Candara"/>
              </a:rPr>
              <a:t> </a:t>
            </a:r>
            <a:r>
              <a:rPr lang="en-US" sz="2300" dirty="0" smtClean="0">
                <a:latin typeface="Candara"/>
                <a:cs typeface="Candara"/>
              </a:rPr>
              <a:t>      Advisory Group (PCAG)</a:t>
            </a:r>
          </a:p>
          <a:p>
            <a:pPr marL="457200" lvl="1" indent="0">
              <a:lnSpc>
                <a:spcPct val="110000"/>
              </a:lnSpc>
              <a:buSzPct val="75000"/>
              <a:buNone/>
              <a:defRPr/>
            </a:pPr>
            <a:endParaRPr lang="en-US" sz="900" dirty="0" smtClean="0">
              <a:latin typeface="Candara"/>
              <a:cs typeface="Candara"/>
            </a:endParaRPr>
          </a:p>
          <a:p>
            <a:pPr marL="457200" lvl="1" indent="0">
              <a:lnSpc>
                <a:spcPct val="110000"/>
              </a:lnSpc>
              <a:buSzPct val="75000"/>
              <a:buNone/>
              <a:defRPr/>
            </a:pPr>
            <a:endParaRPr lang="en-US" sz="2300" dirty="0" smtClean="0">
              <a:latin typeface="Candara"/>
              <a:cs typeface="Candara"/>
            </a:endParaRPr>
          </a:p>
          <a:p>
            <a:pPr marL="800100" lvl="1" indent="-342900">
              <a:lnSpc>
                <a:spcPct val="110000"/>
              </a:lnSpc>
              <a:buSzPct val="75000"/>
              <a:buFont typeface="Wingdings" charset="2"/>
              <a:buChar char="q"/>
              <a:defRPr/>
            </a:pPr>
            <a:endParaRPr lang="en-US" sz="2300" dirty="0" smtClean="0">
              <a:latin typeface="Candara"/>
              <a:cs typeface="Candara"/>
            </a:endParaRPr>
          </a:p>
          <a:p>
            <a:pPr marL="742950" lvl="1" indent="-285750">
              <a:lnSpc>
                <a:spcPct val="110000"/>
              </a:lnSpc>
              <a:buSzPct val="75000"/>
              <a:buFont typeface="Wingdings" charset="2"/>
              <a:buChar char="q"/>
              <a:defRPr/>
            </a:pPr>
            <a:endParaRPr lang="en-US" sz="2600" b="1" dirty="0">
              <a:latin typeface="Candara"/>
              <a:cs typeface="Candara"/>
            </a:endParaRPr>
          </a:p>
          <a:p>
            <a:pPr marL="742950" lvl="1" indent="-285750">
              <a:lnSpc>
                <a:spcPct val="110000"/>
              </a:lnSpc>
              <a:buSzPct val="75000"/>
              <a:buFont typeface="Wingdings" charset="2"/>
              <a:buChar char="q"/>
              <a:defRPr/>
            </a:pPr>
            <a:endParaRPr lang="en-US" sz="2600" b="1" dirty="0" smtClean="0">
              <a:latin typeface="Candara"/>
              <a:cs typeface="Candara"/>
            </a:endParaRPr>
          </a:p>
          <a:p>
            <a:pPr marL="742950" lvl="1" indent="-285750">
              <a:lnSpc>
                <a:spcPct val="110000"/>
              </a:lnSpc>
              <a:buSzPct val="75000"/>
              <a:buFont typeface="Wingdings" charset="2"/>
              <a:buChar char="q"/>
              <a:defRPr/>
            </a:pPr>
            <a:endParaRPr lang="en-US" sz="2600" b="1" dirty="0">
              <a:latin typeface="Candara"/>
              <a:cs typeface="Candara"/>
            </a:endParaRPr>
          </a:p>
          <a:p>
            <a:pPr marL="742950" lvl="1" indent="-285750">
              <a:lnSpc>
                <a:spcPct val="110000"/>
              </a:lnSpc>
              <a:buSzPct val="75000"/>
              <a:buFont typeface="Wingdings" charset="2"/>
              <a:buChar char="q"/>
              <a:defRPr/>
            </a:pPr>
            <a:endParaRPr lang="en-US" sz="2600" b="1" dirty="0" smtClean="0">
              <a:latin typeface="Candara"/>
              <a:cs typeface="Candara"/>
            </a:endParaRPr>
          </a:p>
          <a:p>
            <a:pPr marL="742950" lvl="1" indent="-285750">
              <a:lnSpc>
                <a:spcPct val="110000"/>
              </a:lnSpc>
              <a:buSzPct val="75000"/>
              <a:buFont typeface="Wingdings" charset="2"/>
              <a:buChar char="q"/>
              <a:defRPr/>
            </a:pPr>
            <a:endParaRPr lang="en-US" sz="2600" b="1" dirty="0">
              <a:latin typeface="Candara"/>
              <a:cs typeface="Candar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/>
                <a:cs typeface="Candara"/>
              </a:rPr>
              <a:t>Program Development</a:t>
            </a:r>
            <a:endParaRPr lang="en-US" sz="36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Candara"/>
                <a:cs typeface="Candara"/>
              </a:rPr>
              <a:t>Fall </a:t>
            </a:r>
            <a:r>
              <a:rPr lang="en-US" b="1" dirty="0">
                <a:latin typeface="Candara"/>
                <a:cs typeface="Candara"/>
              </a:rPr>
              <a:t>2009 to-date: </a:t>
            </a:r>
            <a:r>
              <a:rPr lang="en-US" b="1" dirty="0" smtClean="0">
                <a:latin typeface="Candara"/>
                <a:cs typeface="Candara"/>
              </a:rPr>
              <a:t> </a:t>
            </a:r>
            <a:r>
              <a:rPr lang="en-US" sz="2400" dirty="0" smtClean="0">
                <a:latin typeface="Candara"/>
                <a:cs typeface="Candara"/>
              </a:rPr>
              <a:t>Ongoing quality improvement measures in consult with Navigators and PCAG</a:t>
            </a:r>
          </a:p>
          <a:p>
            <a:pPr marL="282575" lvl="8" indent="-282575">
              <a:spcBef>
                <a:spcPts val="2000"/>
              </a:spcBef>
            </a:pPr>
            <a:r>
              <a:rPr lang="en-US" sz="2200" b="1" dirty="0">
                <a:latin typeface="Candara"/>
                <a:cs typeface="Candara"/>
              </a:rPr>
              <a:t>January 2011:</a:t>
            </a:r>
            <a:r>
              <a:rPr lang="en-US" sz="2000" b="1" dirty="0">
                <a:latin typeface="Candara"/>
                <a:cs typeface="Candara"/>
              </a:rPr>
              <a:t>  </a:t>
            </a:r>
            <a:r>
              <a:rPr lang="en-US" sz="2400" dirty="0">
                <a:latin typeface="Candara"/>
                <a:cs typeface="Candara"/>
              </a:rPr>
              <a:t>3-year Request for Proposals </a:t>
            </a:r>
            <a:r>
              <a:rPr lang="en-US" sz="2400" dirty="0" smtClean="0">
                <a:latin typeface="Candara"/>
                <a:cs typeface="Candara"/>
              </a:rPr>
              <a:t>released</a:t>
            </a:r>
          </a:p>
          <a:p>
            <a:pPr marL="282575" lvl="8" indent="-282575">
              <a:spcBef>
                <a:spcPts val="2000"/>
              </a:spcBef>
            </a:pPr>
            <a:r>
              <a:rPr lang="en-US" sz="2200" b="1" cap="small" dirty="0" smtClean="0">
                <a:latin typeface="Candara"/>
                <a:cs typeface="Candara"/>
              </a:rPr>
              <a:t>July </a:t>
            </a:r>
            <a:r>
              <a:rPr lang="en-US" sz="2200" b="1" cap="small" dirty="0">
                <a:latin typeface="Candara"/>
                <a:cs typeface="Candara"/>
              </a:rPr>
              <a:t>2011:  </a:t>
            </a:r>
            <a:r>
              <a:rPr lang="en-US" sz="2400" dirty="0">
                <a:latin typeface="Candara"/>
                <a:cs typeface="Candara"/>
              </a:rPr>
              <a:t>Pathways begin 3-year implementation period – Phase 2   (5 new partners join Pathways network)</a:t>
            </a:r>
          </a:p>
          <a:p>
            <a:r>
              <a:rPr lang="en-US" b="1" dirty="0" smtClean="0">
                <a:latin typeface="Candara"/>
                <a:cs typeface="Candara"/>
              </a:rPr>
              <a:t>January 2014:  </a:t>
            </a:r>
            <a:r>
              <a:rPr lang="en-US" sz="2400" dirty="0" smtClean="0">
                <a:latin typeface="Candara"/>
                <a:cs typeface="Candara"/>
              </a:rPr>
              <a:t>3-year Request for Proposals released</a:t>
            </a:r>
          </a:p>
          <a:p>
            <a:r>
              <a:rPr lang="en-US" b="1" dirty="0" smtClean="0">
                <a:latin typeface="Candara"/>
                <a:cs typeface="Candara"/>
              </a:rPr>
              <a:t>July 2014:  </a:t>
            </a:r>
            <a:r>
              <a:rPr lang="en-US" sz="2400" dirty="0" smtClean="0">
                <a:latin typeface="Candara"/>
                <a:cs typeface="Candara"/>
              </a:rPr>
              <a:t>Pathways begins new 3-year implementation period  (4 new partners join Pathways network)</a:t>
            </a:r>
          </a:p>
          <a:p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November 2016:  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Mill levy funding passed by voters</a:t>
            </a:r>
            <a:endParaRPr lang="en-US" sz="2400" b="1" dirty="0">
              <a:latin typeface="Candara" charset="0"/>
              <a:ea typeface="Candara" charset="0"/>
              <a:cs typeface="Candara" charset="0"/>
            </a:endParaRPr>
          </a:p>
          <a:p>
            <a:endParaRPr lang="en-US" sz="24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13872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Program Development continued...</a:t>
            </a:r>
            <a:endParaRPr lang="en-US" sz="34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82220"/>
            <a:ext cx="7583487" cy="445551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January 2017: 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4-year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Request-for-Proposals released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June 2017: 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First 8-year funding cycle concludes</a:t>
            </a: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July 2017: 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Negotiations for continued Pathways funding stalled.  One year interim agreement signed by HSC/UNMH - with conditions</a:t>
            </a: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September 2017: 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Six new partners join Pathways network </a:t>
            </a: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October 2017:  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8-Year Report released to the public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Candara" charset="0"/>
                <a:ea typeface="Candara" charset="0"/>
                <a:cs typeface="Candara" charset="0"/>
              </a:rPr>
              <a:t>June 2018:  </a:t>
            </a:r>
            <a:r>
              <a:rPr lang="en-US" dirty="0" smtClean="0">
                <a:solidFill>
                  <a:schemeClr val="accent2"/>
                </a:solidFill>
                <a:latin typeface="Candara" charset="0"/>
                <a:ea typeface="Candara" charset="0"/>
                <a:cs typeface="Candara" charset="0"/>
              </a:rPr>
              <a:t>Program Memorandum of Understanding signed for $1.26 million per year for remainder of mil levy cycle (2018-2025)</a:t>
            </a:r>
            <a:endParaRPr lang="en-US" b="1" dirty="0" smtClean="0">
              <a:solidFill>
                <a:schemeClr val="accent2"/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1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/>
                <a:cs typeface="Candara"/>
              </a:rPr>
              <a:t>Pathways Principals</a:t>
            </a:r>
            <a:endParaRPr lang="en-US" sz="36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latin typeface="Candara"/>
                <a:cs typeface="Candara"/>
              </a:rPr>
              <a:t>Intervention</a:t>
            </a:r>
          </a:p>
          <a:p>
            <a:r>
              <a:rPr lang="en-US" sz="2300" dirty="0" smtClean="0">
                <a:latin typeface="Candara"/>
                <a:cs typeface="Candara"/>
              </a:rPr>
              <a:t>Connection to local resources and confirmation that person received evidence-based services</a:t>
            </a:r>
            <a:endParaRPr lang="en-US" sz="2300" dirty="0">
              <a:latin typeface="Candara"/>
              <a:cs typeface="Candar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4710953" y="4629752"/>
            <a:ext cx="3537898" cy="104915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800" b="1" u="sng" dirty="0" smtClean="0">
                <a:latin typeface="Candara"/>
                <a:cs typeface="Candara"/>
              </a:rPr>
              <a:t>Measure</a:t>
            </a:r>
          </a:p>
          <a:p>
            <a:pPr>
              <a:spcBef>
                <a:spcPts val="800"/>
              </a:spcBef>
            </a:pPr>
            <a:r>
              <a:rPr lang="en-US" sz="8400" dirty="0" smtClean="0">
                <a:latin typeface="Candara"/>
                <a:cs typeface="Candara"/>
              </a:rPr>
              <a:t>Self-reported better health</a:t>
            </a:r>
          </a:p>
          <a:p>
            <a:pPr>
              <a:spcBef>
                <a:spcPts val="800"/>
              </a:spcBef>
            </a:pPr>
            <a:r>
              <a:rPr lang="en-US" sz="8400" dirty="0" smtClean="0">
                <a:latin typeface="Candara"/>
                <a:cs typeface="Candara"/>
              </a:rPr>
              <a:t>Improved Quality of Life</a:t>
            </a:r>
            <a:endParaRPr lang="en-US" sz="8400" dirty="0">
              <a:latin typeface="Candara"/>
              <a:cs typeface="Candar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641414" y="1828800"/>
            <a:ext cx="3657600" cy="4219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u="sng" dirty="0" smtClean="0">
                <a:latin typeface="Candara"/>
                <a:cs typeface="Candara"/>
              </a:rPr>
              <a:t>Find and Engage</a:t>
            </a:r>
          </a:p>
          <a:p>
            <a:r>
              <a:rPr lang="en-US" sz="2200" dirty="0" smtClean="0">
                <a:latin typeface="Candara"/>
                <a:cs typeface="Candara"/>
              </a:rPr>
              <a:t>Difficult-to-Reach Bernalillo County residents</a:t>
            </a:r>
          </a:p>
          <a:p>
            <a:r>
              <a:rPr lang="en-US" sz="2200" dirty="0" smtClean="0">
                <a:latin typeface="Candara"/>
                <a:cs typeface="Candara"/>
              </a:rPr>
              <a:t>Persons not currently connected to services</a:t>
            </a:r>
          </a:p>
          <a:p>
            <a:r>
              <a:rPr lang="en-US" sz="2200" dirty="0" smtClean="0">
                <a:latin typeface="Candara"/>
                <a:cs typeface="Candara"/>
              </a:rPr>
              <a:t>Persons in need of health and/or social service coordination</a:t>
            </a:r>
            <a:endParaRPr lang="en-US" sz="2200" dirty="0">
              <a:latin typeface="Candara"/>
              <a:cs typeface="Candar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81112" y="1828800"/>
            <a:ext cx="707828" cy="484632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237586" y="3886201"/>
            <a:ext cx="484632" cy="593646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7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35482"/>
            <a:ext cx="7583487" cy="88990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  <a:latin typeface="Candara"/>
                <a:cs typeface="Candara"/>
              </a:rPr>
              <a:t>Community–</a:t>
            </a:r>
            <a:r>
              <a:rPr lang="en-US" sz="3600" b="1" dirty="0">
                <a:solidFill>
                  <a:schemeClr val="tx1"/>
                </a:solidFill>
                <a:latin typeface="Candara"/>
                <a:cs typeface="Candara"/>
              </a:rPr>
              <a:t>defined </a:t>
            </a:r>
            <a:r>
              <a:rPr lang="en-US" sz="3600" b="1" dirty="0" smtClean="0">
                <a:solidFill>
                  <a:schemeClr val="tx1"/>
                </a:solidFill>
                <a:latin typeface="Candara"/>
                <a:cs typeface="Candara"/>
              </a:rPr>
              <a:t>Outcomes</a:t>
            </a:r>
            <a:r>
              <a:rPr lang="en-US" sz="3200" b="1" dirty="0" smtClean="0">
                <a:solidFill>
                  <a:schemeClr val="tx1"/>
                </a:solidFill>
                <a:latin typeface="Candara"/>
                <a:cs typeface="Candara"/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8034" y="1744143"/>
            <a:ext cx="7444916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People </a:t>
            </a:r>
            <a:r>
              <a:rPr lang="en-US" sz="2600" dirty="0">
                <a:solidFill>
                  <a:schemeClr val="bg1"/>
                </a:solidFill>
                <a:latin typeface="Candara"/>
                <a:cs typeface="Candara"/>
              </a:rPr>
              <a:t>in Bernalillo County will self-report better </a:t>
            </a: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health</a:t>
            </a:r>
          </a:p>
          <a:p>
            <a:pPr marL="514350" indent="-514350">
              <a:buAutoNum type="arabicPeriod"/>
            </a:pPr>
            <a:endParaRPr lang="en-US" sz="1100" dirty="0">
              <a:solidFill>
                <a:schemeClr val="bg1"/>
              </a:solidFill>
              <a:latin typeface="Candara"/>
              <a:cs typeface="Candara"/>
            </a:endParaRPr>
          </a:p>
          <a:p>
            <a:pPr marL="514350" indent="-514350">
              <a:buAutoNum type="arabicPeriod" startAt="2"/>
            </a:pP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People </a:t>
            </a:r>
            <a:r>
              <a:rPr lang="en-US" sz="2600" dirty="0">
                <a:solidFill>
                  <a:schemeClr val="bg1"/>
                </a:solidFill>
                <a:latin typeface="Candara"/>
                <a:cs typeface="Candara"/>
              </a:rPr>
              <a:t>in Bernalillo County will have </a:t>
            </a: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a health care home</a:t>
            </a:r>
          </a:p>
          <a:p>
            <a:endParaRPr lang="en-US" sz="1100" dirty="0">
              <a:solidFill>
                <a:schemeClr val="bg1"/>
              </a:solidFill>
              <a:latin typeface="Candara"/>
              <a:cs typeface="Candara"/>
            </a:endParaRPr>
          </a:p>
          <a:p>
            <a:pPr marL="514350" indent="-514350">
              <a:buAutoNum type="arabicPeriod" startAt="3"/>
            </a:pP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Health </a:t>
            </a:r>
            <a:r>
              <a:rPr lang="en-US" sz="2600" dirty="0">
                <a:solidFill>
                  <a:schemeClr val="bg1"/>
                </a:solidFill>
                <a:latin typeface="Candara"/>
                <a:cs typeface="Candara"/>
              </a:rPr>
              <a:t>and social service networks </a:t>
            </a: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in Bernalillo </a:t>
            </a:r>
            <a:r>
              <a:rPr lang="en-US" sz="2600" dirty="0">
                <a:solidFill>
                  <a:schemeClr val="bg1"/>
                </a:solidFill>
                <a:latin typeface="Candara"/>
                <a:cs typeface="Candara"/>
              </a:rPr>
              <a:t>County will be </a:t>
            </a: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strengthened and user friendly</a:t>
            </a:r>
          </a:p>
          <a:p>
            <a:endParaRPr lang="en-US" sz="1100" dirty="0">
              <a:solidFill>
                <a:schemeClr val="bg1"/>
              </a:solidFill>
              <a:latin typeface="Candara"/>
              <a:cs typeface="Candara"/>
            </a:endParaRPr>
          </a:p>
          <a:p>
            <a:pPr marL="514350" indent="-514350">
              <a:buAutoNum type="arabicPeriod" startAt="4"/>
            </a:pP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Advocacy </a:t>
            </a:r>
            <a:r>
              <a:rPr lang="en-US" sz="2600" dirty="0">
                <a:solidFill>
                  <a:schemeClr val="bg1"/>
                </a:solidFill>
                <a:latin typeface="Candara"/>
                <a:cs typeface="Candara"/>
              </a:rPr>
              <a:t>and collaboration will lead </a:t>
            </a:r>
            <a:r>
              <a:rPr lang="en-US" sz="2600" dirty="0" smtClean="0">
                <a:solidFill>
                  <a:schemeClr val="bg1"/>
                </a:solidFill>
                <a:latin typeface="Candara"/>
                <a:cs typeface="Candara"/>
              </a:rPr>
              <a:t>to improved </a:t>
            </a:r>
            <a:r>
              <a:rPr lang="en-US" sz="2600" dirty="0">
                <a:solidFill>
                  <a:schemeClr val="bg1"/>
                </a:solidFill>
                <a:latin typeface="Candara"/>
                <a:cs typeface="Candara"/>
              </a:rPr>
              <a:t>health systems</a:t>
            </a:r>
          </a:p>
        </p:txBody>
      </p:sp>
    </p:spTree>
    <p:extLst>
      <p:ext uri="{BB962C8B-B14F-4D97-AF65-F5344CB8AC3E}">
        <p14:creationId xmlns:p14="http://schemas.microsoft.com/office/powerpoint/2010/main" val="143170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/>
                <a:cs typeface="Candara"/>
              </a:rPr>
              <a:t>Program Components</a:t>
            </a:r>
            <a:endParaRPr lang="en-US" sz="36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3071" y="31753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30339" y="1739523"/>
            <a:ext cx="2774780" cy="22917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900" dirty="0" smtClean="0">
                <a:solidFill>
                  <a:schemeClr val="bg1"/>
                </a:solidFill>
                <a:latin typeface="Candara"/>
                <a:cs typeface="Candara"/>
              </a:rPr>
              <a:t>~20+ Community Health Navigators at </a:t>
            </a:r>
          </a:p>
          <a:p>
            <a:pPr lvl="0" algn="ctr"/>
            <a:r>
              <a:rPr lang="en-US" sz="1900" dirty="0" smtClean="0">
                <a:solidFill>
                  <a:schemeClr val="bg1"/>
                </a:solidFill>
                <a:latin typeface="Candara"/>
                <a:cs typeface="Candara"/>
              </a:rPr>
              <a:t>16 organizations</a:t>
            </a:r>
          </a:p>
          <a:p>
            <a:pPr algn="ctr"/>
            <a:endParaRPr lang="en-US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25779" y="3544652"/>
            <a:ext cx="2912827" cy="22503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latin typeface="Candara"/>
                <a:cs typeface="Candara"/>
              </a:rPr>
              <a:t>HUB</a:t>
            </a:r>
          </a:p>
          <a:p>
            <a:pPr lvl="0" algn="ctr"/>
            <a:r>
              <a:rPr lang="en-US" dirty="0" smtClean="0">
                <a:latin typeface="Candara"/>
                <a:cs typeface="Candara"/>
              </a:rPr>
              <a:t>UNM HSC OCH</a:t>
            </a:r>
          </a:p>
          <a:p>
            <a:pPr lvl="0" algn="ctr"/>
            <a:r>
              <a:rPr lang="en-US" dirty="0" smtClean="0">
                <a:latin typeface="Candara"/>
                <a:cs typeface="Candara"/>
              </a:rPr>
              <a:t>Community Health Worker Initiatives </a:t>
            </a:r>
          </a:p>
        </p:txBody>
      </p:sp>
      <p:sp>
        <p:nvSpPr>
          <p:cNvPr id="8" name="Oval 7"/>
          <p:cNvSpPr/>
          <p:nvPr/>
        </p:nvSpPr>
        <p:spPr>
          <a:xfrm>
            <a:off x="4562509" y="3486207"/>
            <a:ext cx="2885219" cy="2308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Pathways Community Advisory Group (PCAG)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6533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82487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Community Partner Organizations (2017-2021)</a:t>
            </a:r>
            <a:endParaRPr lang="en-US" sz="24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3426" y="1630018"/>
            <a:ext cx="644593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ACCESS </a:t>
            </a:r>
            <a:r>
              <a:rPr lang="mr-IN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 Arts, Community, Culture, Education, Sports &amp; Science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Albuquerque Center for Hope &amp; Recovery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Casa de </a:t>
            </a:r>
            <a:r>
              <a:rPr lang="en-US" sz="1700" b="1" dirty="0" err="1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Salud</a:t>
            </a:r>
            <a:endParaRPr lang="en-US" sz="1700" b="1" dirty="0" smtClean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Centro </a:t>
            </a:r>
            <a:r>
              <a:rPr lang="en-US" sz="1700" b="1" dirty="0" err="1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Sávila</a:t>
            </a:r>
            <a:endParaRPr lang="en-US" sz="1700" b="1" dirty="0" smtClean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Crossroads for Women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East Central Ministries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err="1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Encuentro</a:t>
            </a:r>
            <a:endParaRPr lang="en-US" sz="1700" b="1" dirty="0" smtClean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Enlace </a:t>
            </a:r>
            <a:r>
              <a:rPr lang="en-US" sz="1700" b="1" dirty="0" err="1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Comunitario</a:t>
            </a:r>
            <a:endParaRPr lang="en-US" sz="1700" b="1" dirty="0" smtClean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First Nations Community Healthsource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International District Healthy Communities Coalition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err="1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Juntos</a:t>
            </a: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: Our Air, Our Water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La </a:t>
            </a:r>
            <a:r>
              <a:rPr lang="en-US" sz="1700" b="1" dirty="0" err="1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Plazita</a:t>
            </a: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 Institute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New Mexico Asian Family Center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PB&amp;J Family Services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err="1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TenderLove</a:t>
            </a: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 Community Center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United Voices for Refugee Rights</a:t>
            </a:r>
          </a:p>
          <a:p>
            <a:pPr marL="285750" indent="-285750">
              <a:buFont typeface="Arial" charset="0"/>
              <a:buChar char="•"/>
            </a:pPr>
            <a:endParaRPr lang="en-US" sz="1600" b="1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28105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2376</TotalTime>
  <Words>983</Words>
  <Application>Microsoft Macintosh PowerPoint</Application>
  <PresentationFormat>On-screen Show (4:3)</PresentationFormat>
  <Paragraphs>270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Narrow</vt:lpstr>
      <vt:lpstr>Calibri</vt:lpstr>
      <vt:lpstr>Candara</vt:lpstr>
      <vt:lpstr>ＭＳ Ｐゴシック</vt:lpstr>
      <vt:lpstr>Trebuchet MS</vt:lpstr>
      <vt:lpstr>Verdana</vt:lpstr>
      <vt:lpstr>Wingdings</vt:lpstr>
      <vt:lpstr>Wingdings 2</vt:lpstr>
      <vt:lpstr>Arial</vt:lpstr>
      <vt:lpstr>Revolution</vt:lpstr>
      <vt:lpstr>                       </vt:lpstr>
      <vt:lpstr>Beginning Stages of Pathways</vt:lpstr>
      <vt:lpstr>Creating the Hub</vt:lpstr>
      <vt:lpstr>Program Development</vt:lpstr>
      <vt:lpstr>Program Development continued...</vt:lpstr>
      <vt:lpstr>Pathways Principals</vt:lpstr>
      <vt:lpstr>  Community–defined Outcomes  </vt:lpstr>
      <vt:lpstr>Program Components</vt:lpstr>
      <vt:lpstr>Community Partner Organizations (2017-2021)</vt:lpstr>
      <vt:lpstr>PowerPoint Presentation</vt:lpstr>
      <vt:lpstr>Role of the Community Health Navigator</vt:lpstr>
      <vt:lpstr>PowerPoint Presentation</vt:lpstr>
      <vt:lpstr>Current List of Pathways</vt:lpstr>
      <vt:lpstr>SAMPLE OUTCOMES </vt:lpstr>
      <vt:lpstr>Most Commonly Used Pathways</vt:lpstr>
      <vt:lpstr>Program Demographics 2009 - Present</vt:lpstr>
      <vt:lpstr>Total Number of Pathways Completed</vt:lpstr>
      <vt:lpstr>Contact Information</vt:lpstr>
    </vt:vector>
  </TitlesOfParts>
  <Company>University of New Mexico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Chronic Disease Prevention Council September 2013- September 2014  New Mexico Shared Strategic Plan for Prevention and Control of Chronic Disease   Community – Clinical Linkages Enhancement</dc:title>
  <dc:creator>University of New Mexico</dc:creator>
  <cp:lastModifiedBy>Microsoft Office User</cp:lastModifiedBy>
  <cp:revision>112</cp:revision>
  <dcterms:created xsi:type="dcterms:W3CDTF">2014-03-18T15:37:34Z</dcterms:created>
  <dcterms:modified xsi:type="dcterms:W3CDTF">2019-03-29T23:31:41Z</dcterms:modified>
</cp:coreProperties>
</file>