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3"/>
  </p:notes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C5ACF6C-CE91-0341-9B7A-E7DBF4D3A6EC}">
          <p14:sldIdLst>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5"/>
    <p:restoredTop sz="95612"/>
  </p:normalViewPr>
  <p:slideViewPr>
    <p:cSldViewPr snapToGrid="0" snapToObjects="1">
      <p:cViewPr varScale="1">
        <p:scale>
          <a:sx n="61" d="100"/>
          <a:sy n="61" d="100"/>
        </p:scale>
        <p:origin x="10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4B24E-EF8A-A34D-A472-51BF75731CB2}" type="datetimeFigureOut">
              <a:rPr lang="en-US" smtClean="0"/>
              <a:t>9/25/2020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5081B5-8B4E-7543-BAF3-A083FADB9331}" type="slidenum">
              <a:rPr lang="en-US" smtClean="0"/>
              <a:t>‹#›</a:t>
            </a:fld>
            <a:endParaRPr lang="en-US"/>
          </a:p>
        </p:txBody>
      </p:sp>
    </p:spTree>
    <p:extLst>
      <p:ext uri="{BB962C8B-B14F-4D97-AF65-F5344CB8AC3E}">
        <p14:creationId xmlns:p14="http://schemas.microsoft.com/office/powerpoint/2010/main" val="3035425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5081B5-8B4E-7543-BAF3-A083FADB9331}" type="slidenum">
              <a:rPr lang="en-US" smtClean="0"/>
              <a:t>1</a:t>
            </a:fld>
            <a:endParaRPr lang="en-US"/>
          </a:p>
        </p:txBody>
      </p:sp>
    </p:spTree>
    <p:extLst>
      <p:ext uri="{BB962C8B-B14F-4D97-AF65-F5344CB8AC3E}">
        <p14:creationId xmlns:p14="http://schemas.microsoft.com/office/powerpoint/2010/main" val="3389974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70920-2753-6A42-BC2E-E7E5C952B6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47B196-5867-F94C-9967-909BE93651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24B294-EF63-2E48-B9CB-2898B5A1E4BF}"/>
              </a:ext>
            </a:extLst>
          </p:cNvPr>
          <p:cNvSpPr>
            <a:spLocks noGrp="1"/>
          </p:cNvSpPr>
          <p:nvPr>
            <p:ph type="dt" sz="half" idx="10"/>
          </p:nvPr>
        </p:nvSpPr>
        <p:spPr/>
        <p:txBody>
          <a:bodyPr/>
          <a:lstStyle/>
          <a:p>
            <a:fld id="{4AAD347D-5ACD-4C99-B74B-A9C85AD731AF}" type="datetimeFigureOut">
              <a:rPr lang="en-US" smtClean="0"/>
              <a:t>9/25/2020</a:t>
            </a:fld>
            <a:endParaRPr lang="en-US" dirty="0"/>
          </a:p>
        </p:txBody>
      </p:sp>
      <p:sp>
        <p:nvSpPr>
          <p:cNvPr id="5" name="Footer Placeholder 4">
            <a:extLst>
              <a:ext uri="{FF2B5EF4-FFF2-40B4-BE49-F238E27FC236}">
                <a16:creationId xmlns:a16="http://schemas.microsoft.com/office/drawing/2014/main" id="{C21099EF-9B48-4A4D-B1A0-24C4B02107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81AD7C-60B7-6346-8E20-C7DC19967920}"/>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6316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D6CC1-04C8-9942-A19A-CFCC36327E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465899-D9BC-BD49-826C-18B85F238C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93EEF-C487-B348-9503-B250E214ACA7}"/>
              </a:ext>
            </a:extLst>
          </p:cNvPr>
          <p:cNvSpPr>
            <a:spLocks noGrp="1"/>
          </p:cNvSpPr>
          <p:nvPr>
            <p:ph type="dt" sz="half" idx="10"/>
          </p:nvPr>
        </p:nvSpPr>
        <p:spPr/>
        <p:txBody>
          <a:bodyPr/>
          <a:lstStyle/>
          <a:p>
            <a:fld id="{4509A250-FF31-4206-8172-F9D3106AACB1}" type="datetimeFigureOut">
              <a:rPr lang="en-US" smtClean="0"/>
              <a:t>9/25/2020</a:t>
            </a:fld>
            <a:endParaRPr lang="en-US" dirty="0"/>
          </a:p>
        </p:txBody>
      </p:sp>
      <p:sp>
        <p:nvSpPr>
          <p:cNvPr id="5" name="Footer Placeholder 4">
            <a:extLst>
              <a:ext uri="{FF2B5EF4-FFF2-40B4-BE49-F238E27FC236}">
                <a16:creationId xmlns:a16="http://schemas.microsoft.com/office/drawing/2014/main" id="{CB1F678E-08C9-A947-A3DE-8951DF42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B94604-BF37-7A48-AC63-727A056E2D13}"/>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7621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FB22CC-0ECA-7740-A2FC-856D69C28B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205701-1B87-8B4C-B1D0-FC78CBD6A8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4338D4-61AB-0A42-9483-0B78A2ADA940}"/>
              </a:ext>
            </a:extLst>
          </p:cNvPr>
          <p:cNvSpPr>
            <a:spLocks noGrp="1"/>
          </p:cNvSpPr>
          <p:nvPr>
            <p:ph type="dt" sz="half" idx="10"/>
          </p:nvPr>
        </p:nvSpPr>
        <p:spPr/>
        <p:txBody>
          <a:bodyPr/>
          <a:lstStyle/>
          <a:p>
            <a:fld id="{4509A250-FF31-4206-8172-F9D3106AACB1}" type="datetimeFigureOut">
              <a:rPr lang="en-US" smtClean="0"/>
              <a:t>9/25/2020</a:t>
            </a:fld>
            <a:endParaRPr lang="en-US" dirty="0"/>
          </a:p>
        </p:txBody>
      </p:sp>
      <p:sp>
        <p:nvSpPr>
          <p:cNvPr id="5" name="Footer Placeholder 4">
            <a:extLst>
              <a:ext uri="{FF2B5EF4-FFF2-40B4-BE49-F238E27FC236}">
                <a16:creationId xmlns:a16="http://schemas.microsoft.com/office/drawing/2014/main" id="{D9D5E531-99DA-F642-9662-49D069FDD8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6AB6C5-37F4-3B43-864B-ADD6D5C4B3AA}"/>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56386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3D23E-4E39-3344-811C-4BABAD5DA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B3139F-40B0-334B-8F85-8E1D7AE67F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F7BEF-4305-234D-8150-923BACF51839}"/>
              </a:ext>
            </a:extLst>
          </p:cNvPr>
          <p:cNvSpPr>
            <a:spLocks noGrp="1"/>
          </p:cNvSpPr>
          <p:nvPr>
            <p:ph type="dt" sz="half" idx="10"/>
          </p:nvPr>
        </p:nvSpPr>
        <p:spPr/>
        <p:txBody>
          <a:bodyPr/>
          <a:lstStyle/>
          <a:p>
            <a:fld id="{4509A250-FF31-4206-8172-F9D3106AACB1}" type="datetimeFigureOut">
              <a:rPr lang="en-US" smtClean="0"/>
              <a:t>9/25/2020</a:t>
            </a:fld>
            <a:endParaRPr lang="en-US" dirty="0"/>
          </a:p>
        </p:txBody>
      </p:sp>
      <p:sp>
        <p:nvSpPr>
          <p:cNvPr id="5" name="Footer Placeholder 4">
            <a:extLst>
              <a:ext uri="{FF2B5EF4-FFF2-40B4-BE49-F238E27FC236}">
                <a16:creationId xmlns:a16="http://schemas.microsoft.com/office/drawing/2014/main" id="{20CA8A54-BDB1-7448-B193-AB5C67D540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9969EA-D6A9-504E-87B9-41A6FCF3CDFE}"/>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65725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FACA-0572-A44B-8D88-E0B9541AFE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10A089-0A0F-FE46-9CA6-48062374D1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B78568-6E58-194C-9193-EEE95CDBA520}"/>
              </a:ext>
            </a:extLst>
          </p:cNvPr>
          <p:cNvSpPr>
            <a:spLocks noGrp="1"/>
          </p:cNvSpPr>
          <p:nvPr>
            <p:ph type="dt" sz="half" idx="10"/>
          </p:nvPr>
        </p:nvSpPr>
        <p:spPr/>
        <p:txBody>
          <a:bodyPr/>
          <a:lstStyle/>
          <a:p>
            <a:fld id="{9796027F-7875-4030-9381-8BD8C4F21935}" type="datetimeFigureOut">
              <a:rPr lang="en-US" smtClean="0"/>
              <a:t>9/25/2020</a:t>
            </a:fld>
            <a:endParaRPr lang="en-US" dirty="0"/>
          </a:p>
        </p:txBody>
      </p:sp>
      <p:sp>
        <p:nvSpPr>
          <p:cNvPr id="5" name="Footer Placeholder 4">
            <a:extLst>
              <a:ext uri="{FF2B5EF4-FFF2-40B4-BE49-F238E27FC236}">
                <a16:creationId xmlns:a16="http://schemas.microsoft.com/office/drawing/2014/main" id="{5288FAF9-29CC-7B42-A07D-C9AB8960F3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50AF64-AB41-F848-BACA-7EFB900FB002}"/>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6243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7E020-200E-8040-9EF9-FC17E894CC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661F90-245B-BF4A-A17A-E8DF33F236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823339-9ADE-954F-AF29-D8B4063AB7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2BD914-E719-934B-ADEC-254E0EAB765C}"/>
              </a:ext>
            </a:extLst>
          </p:cNvPr>
          <p:cNvSpPr>
            <a:spLocks noGrp="1"/>
          </p:cNvSpPr>
          <p:nvPr>
            <p:ph type="dt" sz="half" idx="10"/>
          </p:nvPr>
        </p:nvSpPr>
        <p:spPr/>
        <p:txBody>
          <a:bodyPr/>
          <a:lstStyle/>
          <a:p>
            <a:fld id="{9796027F-7875-4030-9381-8BD8C4F21935}" type="datetimeFigureOut">
              <a:rPr lang="en-US" smtClean="0"/>
              <a:t>9/25/2020</a:t>
            </a:fld>
            <a:endParaRPr lang="en-US" dirty="0"/>
          </a:p>
        </p:txBody>
      </p:sp>
      <p:sp>
        <p:nvSpPr>
          <p:cNvPr id="6" name="Footer Placeholder 5">
            <a:extLst>
              <a:ext uri="{FF2B5EF4-FFF2-40B4-BE49-F238E27FC236}">
                <a16:creationId xmlns:a16="http://schemas.microsoft.com/office/drawing/2014/main" id="{86344A3E-F5EA-EE4A-AC0B-BD4971607C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47BC65D-7F79-C340-87BC-9E0E0C1AE8B6}"/>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6116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32C4B-1E6A-244B-B3F5-A74607AA8F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3CB367-0D53-FA4B-99E4-027482BB2E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7B28DB-3798-F648-8FD9-8C1F67FAF7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D52E15-6B51-0346-BE84-610595B349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C51F04-0098-934F-B601-68E97D7AC7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19E7AF-E68C-0442-B355-3ED95C9E3989}"/>
              </a:ext>
            </a:extLst>
          </p:cNvPr>
          <p:cNvSpPr>
            <a:spLocks noGrp="1"/>
          </p:cNvSpPr>
          <p:nvPr>
            <p:ph type="dt" sz="half" idx="10"/>
          </p:nvPr>
        </p:nvSpPr>
        <p:spPr/>
        <p:txBody>
          <a:bodyPr/>
          <a:lstStyle/>
          <a:p>
            <a:fld id="{9796027F-7875-4030-9381-8BD8C4F21935}" type="datetimeFigureOut">
              <a:rPr lang="en-US" smtClean="0"/>
              <a:t>9/25/2020</a:t>
            </a:fld>
            <a:endParaRPr lang="en-US" dirty="0"/>
          </a:p>
        </p:txBody>
      </p:sp>
      <p:sp>
        <p:nvSpPr>
          <p:cNvPr id="8" name="Footer Placeholder 7">
            <a:extLst>
              <a:ext uri="{FF2B5EF4-FFF2-40B4-BE49-F238E27FC236}">
                <a16:creationId xmlns:a16="http://schemas.microsoft.com/office/drawing/2014/main" id="{032BCDCB-211A-0B43-A3CA-A45B84905D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3A904D8-4254-AB45-A6F4-F7333A7BBDBE}"/>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43004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0DE64-66BB-7F4F-BB4F-8ADE9FE130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6DF01C-C690-2848-A713-55290675DAB3}"/>
              </a:ext>
            </a:extLst>
          </p:cNvPr>
          <p:cNvSpPr>
            <a:spLocks noGrp="1"/>
          </p:cNvSpPr>
          <p:nvPr>
            <p:ph type="dt" sz="half" idx="10"/>
          </p:nvPr>
        </p:nvSpPr>
        <p:spPr/>
        <p:txBody>
          <a:bodyPr/>
          <a:lstStyle/>
          <a:p>
            <a:fld id="{4509A250-FF31-4206-8172-F9D3106AACB1}" type="datetimeFigureOut">
              <a:rPr lang="en-US" smtClean="0"/>
              <a:t>9/25/2020</a:t>
            </a:fld>
            <a:endParaRPr lang="en-US" dirty="0"/>
          </a:p>
        </p:txBody>
      </p:sp>
      <p:sp>
        <p:nvSpPr>
          <p:cNvPr id="4" name="Footer Placeholder 3">
            <a:extLst>
              <a:ext uri="{FF2B5EF4-FFF2-40B4-BE49-F238E27FC236}">
                <a16:creationId xmlns:a16="http://schemas.microsoft.com/office/drawing/2014/main" id="{2F44185D-EE53-DE4C-B433-4461E505426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27198F2-059E-5948-92F2-00A7B920F464}"/>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157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8828F3-B5DC-8145-A64F-508D2AD46A50}"/>
              </a:ext>
            </a:extLst>
          </p:cNvPr>
          <p:cNvSpPr>
            <a:spLocks noGrp="1"/>
          </p:cNvSpPr>
          <p:nvPr>
            <p:ph type="dt" sz="half" idx="10"/>
          </p:nvPr>
        </p:nvSpPr>
        <p:spPr/>
        <p:txBody>
          <a:bodyPr/>
          <a:lstStyle/>
          <a:p>
            <a:fld id="{4509A250-FF31-4206-8172-F9D3106AACB1}" type="datetimeFigureOut">
              <a:rPr lang="en-US" smtClean="0"/>
              <a:t>9/25/2020</a:t>
            </a:fld>
            <a:endParaRPr lang="en-US" dirty="0"/>
          </a:p>
        </p:txBody>
      </p:sp>
      <p:sp>
        <p:nvSpPr>
          <p:cNvPr id="3" name="Footer Placeholder 2">
            <a:extLst>
              <a:ext uri="{FF2B5EF4-FFF2-40B4-BE49-F238E27FC236}">
                <a16:creationId xmlns:a16="http://schemas.microsoft.com/office/drawing/2014/main" id="{53BC92C1-94C5-7E48-A03F-B3590FE7CFD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E316AD7-D0DC-694F-91AB-0B59656DB272}"/>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2035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8A080-90C7-AA45-BC5A-D4F30594F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6CC087-BD4B-A745-93A2-5BC6004FAF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BBAC49-9823-3542-8B9D-DE893BC957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318E10-EA67-3B40-AD35-70C8F6A49279}"/>
              </a:ext>
            </a:extLst>
          </p:cNvPr>
          <p:cNvSpPr>
            <a:spLocks noGrp="1"/>
          </p:cNvSpPr>
          <p:nvPr>
            <p:ph type="dt" sz="half" idx="10"/>
          </p:nvPr>
        </p:nvSpPr>
        <p:spPr/>
        <p:txBody>
          <a:bodyPr/>
          <a:lstStyle/>
          <a:p>
            <a:fld id="{4509A250-FF31-4206-8172-F9D3106AACB1}" type="datetimeFigureOut">
              <a:rPr lang="en-US" smtClean="0"/>
              <a:t>9/25/2020</a:t>
            </a:fld>
            <a:endParaRPr lang="en-US" dirty="0"/>
          </a:p>
        </p:txBody>
      </p:sp>
      <p:sp>
        <p:nvSpPr>
          <p:cNvPr id="6" name="Footer Placeholder 5">
            <a:extLst>
              <a:ext uri="{FF2B5EF4-FFF2-40B4-BE49-F238E27FC236}">
                <a16:creationId xmlns:a16="http://schemas.microsoft.com/office/drawing/2014/main" id="{2D57D541-502F-DB4B-BC26-092F83859D6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5B15A6-1FAC-DF44-92A4-2ACBB4D0C1D5}"/>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9549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3CE0-2A44-C545-B0B3-AF937BB812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B1C0AA-8866-BA48-8D5F-09EF3DC8FE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17C158-5974-1345-85D9-3578BA7122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DA2F6-C6F4-654F-AAD4-3C98DBA77FAB}"/>
              </a:ext>
            </a:extLst>
          </p:cNvPr>
          <p:cNvSpPr>
            <a:spLocks noGrp="1"/>
          </p:cNvSpPr>
          <p:nvPr>
            <p:ph type="dt" sz="half" idx="10"/>
          </p:nvPr>
        </p:nvSpPr>
        <p:spPr/>
        <p:txBody>
          <a:bodyPr/>
          <a:lstStyle/>
          <a:p>
            <a:fld id="{4509A250-FF31-4206-8172-F9D3106AACB1}" type="datetimeFigureOut">
              <a:rPr lang="en-US" smtClean="0"/>
              <a:t>9/25/2020</a:t>
            </a:fld>
            <a:endParaRPr lang="en-US" dirty="0"/>
          </a:p>
        </p:txBody>
      </p:sp>
      <p:sp>
        <p:nvSpPr>
          <p:cNvPr id="6" name="Footer Placeholder 5">
            <a:extLst>
              <a:ext uri="{FF2B5EF4-FFF2-40B4-BE49-F238E27FC236}">
                <a16:creationId xmlns:a16="http://schemas.microsoft.com/office/drawing/2014/main" id="{8F5ED066-77AE-FC46-9186-6188ADCA38C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2EE142-1EFC-7D43-B442-16E7581F0E3F}"/>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7335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4C0568-03F9-1C4E-A481-C99554C407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84255E-F95A-9649-9630-A48CDC3B00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C36D4-FCF0-5C4E-91E4-A733C543E8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9/25/2020</a:t>
            </a:fld>
            <a:endParaRPr lang="en-US" dirty="0"/>
          </a:p>
        </p:txBody>
      </p:sp>
      <p:sp>
        <p:nvSpPr>
          <p:cNvPr id="5" name="Footer Placeholder 4">
            <a:extLst>
              <a:ext uri="{FF2B5EF4-FFF2-40B4-BE49-F238E27FC236}">
                <a16:creationId xmlns:a16="http://schemas.microsoft.com/office/drawing/2014/main" id="{A0B28728-9C2F-F648-8443-952BFC8C3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B9CFF59-0ED0-CF48-96F1-03B36DB564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66892983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EDA596-4DE6-454A-8E03-DB6B53F92CEC}"/>
              </a:ext>
            </a:extLst>
          </p:cNvPr>
          <p:cNvSpPr/>
          <p:nvPr/>
        </p:nvSpPr>
        <p:spPr>
          <a:xfrm>
            <a:off x="0" y="0"/>
            <a:ext cx="12192000" cy="854765"/>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400" dirty="0">
                <a:latin typeface="Arial" panose="020B0604020202020204" pitchFamily="34" charset="0"/>
                <a:cs typeface="Arial" panose="020B0604020202020204" pitchFamily="34" charset="0"/>
              </a:rPr>
              <a:t>Perspectives on expedited partner therapy: a survey of healthcare providers</a:t>
            </a:r>
            <a:endParaRPr lang="en-US" dirty="0">
              <a:latin typeface="Arial" panose="020B0604020202020204" pitchFamily="34" charset="0"/>
              <a:cs typeface="Arial" panose="020B0604020202020204" pitchFamily="34" charset="0"/>
            </a:endParaRPr>
          </a:p>
          <a:p>
            <a:pPr algn="ctr">
              <a:lnSpc>
                <a:spcPct val="150000"/>
              </a:lnSpc>
            </a:pPr>
            <a:r>
              <a:rPr lang="en-US" sz="1400" dirty="0">
                <a:latin typeface="Arial" panose="020B0604020202020204" pitchFamily="34" charset="0"/>
                <a:cs typeface="Arial" panose="020B0604020202020204" pitchFamily="34" charset="0"/>
              </a:rPr>
              <a:t>Kaitlyn Kennedy MD MPH, Danielle Albright PhD, Lynne Fullerton PhD, Melissa Fleegler MD</a:t>
            </a:r>
          </a:p>
        </p:txBody>
      </p:sp>
      <p:sp>
        <p:nvSpPr>
          <p:cNvPr id="7" name="TextBox 6">
            <a:extLst>
              <a:ext uri="{FF2B5EF4-FFF2-40B4-BE49-F238E27FC236}">
                <a16:creationId xmlns:a16="http://schemas.microsoft.com/office/drawing/2014/main" id="{33DF9495-3388-454F-820E-A239B8774F41}"/>
              </a:ext>
            </a:extLst>
          </p:cNvPr>
          <p:cNvSpPr txBox="1"/>
          <p:nvPr/>
        </p:nvSpPr>
        <p:spPr>
          <a:xfrm>
            <a:off x="8295742" y="5062931"/>
            <a:ext cx="3654290" cy="308112"/>
          </a:xfrm>
          <a:prstGeom prst="rect">
            <a:avLst/>
          </a:prstGeom>
          <a:solidFill>
            <a:schemeClr val="accent6">
              <a:lumMod val="75000"/>
            </a:schemeClr>
          </a:solid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Conclusions</a:t>
            </a:r>
          </a:p>
        </p:txBody>
      </p:sp>
      <p:sp>
        <p:nvSpPr>
          <p:cNvPr id="13" name="TextBox 12">
            <a:extLst>
              <a:ext uri="{FF2B5EF4-FFF2-40B4-BE49-F238E27FC236}">
                <a16:creationId xmlns:a16="http://schemas.microsoft.com/office/drawing/2014/main" id="{5D2F3CD5-87EA-634B-9D3C-2447B2A277B2}"/>
              </a:ext>
            </a:extLst>
          </p:cNvPr>
          <p:cNvSpPr txBox="1"/>
          <p:nvPr/>
        </p:nvSpPr>
        <p:spPr>
          <a:xfrm>
            <a:off x="4268860" y="1028700"/>
            <a:ext cx="3648456" cy="307777"/>
          </a:xfrm>
          <a:prstGeom prst="rect">
            <a:avLst/>
          </a:prstGeom>
          <a:solidFill>
            <a:schemeClr val="accent6">
              <a:lumMod val="75000"/>
            </a:schemeClr>
          </a:solid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Results</a:t>
            </a:r>
          </a:p>
        </p:txBody>
      </p:sp>
      <p:sp>
        <p:nvSpPr>
          <p:cNvPr id="14" name="TextBox 13">
            <a:extLst>
              <a:ext uri="{FF2B5EF4-FFF2-40B4-BE49-F238E27FC236}">
                <a16:creationId xmlns:a16="http://schemas.microsoft.com/office/drawing/2014/main" id="{831ED02C-105A-BE4A-AC8C-2CE9F97BB987}"/>
              </a:ext>
            </a:extLst>
          </p:cNvPr>
          <p:cNvSpPr txBox="1"/>
          <p:nvPr/>
        </p:nvSpPr>
        <p:spPr>
          <a:xfrm>
            <a:off x="241852" y="1028701"/>
            <a:ext cx="3654290" cy="308112"/>
          </a:xfrm>
          <a:prstGeom prst="rect">
            <a:avLst/>
          </a:prstGeom>
          <a:solidFill>
            <a:schemeClr val="accent6">
              <a:lumMod val="75000"/>
            </a:schemeClr>
          </a:solid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Background</a:t>
            </a:r>
          </a:p>
        </p:txBody>
      </p:sp>
      <p:sp>
        <p:nvSpPr>
          <p:cNvPr id="17" name="Rectangle 16">
            <a:extLst>
              <a:ext uri="{FF2B5EF4-FFF2-40B4-BE49-F238E27FC236}">
                <a16:creationId xmlns:a16="http://schemas.microsoft.com/office/drawing/2014/main" id="{0AC1CF78-9EA8-824E-9445-7EC7552F6633}"/>
              </a:ext>
            </a:extLst>
          </p:cNvPr>
          <p:cNvSpPr/>
          <p:nvPr/>
        </p:nvSpPr>
        <p:spPr>
          <a:xfrm>
            <a:off x="241852" y="1336814"/>
            <a:ext cx="3654280" cy="3839968"/>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Arial" panose="020B0604020202020204" pitchFamily="34" charset="0"/>
                <a:cs typeface="Arial" panose="020B0604020202020204" pitchFamily="34" charset="0"/>
              </a:rPr>
              <a:t>Expedited partner therapy (EPT) is defined by the CDC as the clinical practice of treating the sex partners of patients diagnosed with chlamydia or gonorrhea by providing prescriptions or medications to the patient to take to his/her partner without the health care provider first examining the partner. </a:t>
            </a:r>
          </a:p>
          <a:p>
            <a:endParaRPr lang="en-US" sz="1100" dirty="0">
              <a:solidFill>
                <a:schemeClr val="tx1"/>
              </a:solidFill>
              <a:latin typeface="Arial" panose="020B0604020202020204" pitchFamily="34" charset="0"/>
              <a:cs typeface="Arial" panose="020B0604020202020204" pitchFamily="34" charset="0"/>
            </a:endParaRPr>
          </a:p>
          <a:p>
            <a:r>
              <a:rPr lang="en-US" sz="1100" dirty="0">
                <a:solidFill>
                  <a:schemeClr val="tx1"/>
                </a:solidFill>
                <a:latin typeface="Arial" panose="020B0604020202020204" pitchFamily="34" charset="0"/>
                <a:cs typeface="Arial" panose="020B0604020202020204" pitchFamily="34" charset="0"/>
              </a:rPr>
              <a:t>Based on 2017 data, New Mexico is 6</a:t>
            </a:r>
            <a:r>
              <a:rPr lang="en-US" sz="1100" baseline="30000" dirty="0">
                <a:solidFill>
                  <a:schemeClr val="tx1"/>
                </a:solidFill>
                <a:latin typeface="Arial" panose="020B0604020202020204" pitchFamily="34" charset="0"/>
                <a:cs typeface="Arial" panose="020B0604020202020204" pitchFamily="34" charset="0"/>
              </a:rPr>
              <a:t>th</a:t>
            </a:r>
            <a:r>
              <a:rPr lang="en-US" sz="1100" dirty="0">
                <a:solidFill>
                  <a:schemeClr val="tx1"/>
                </a:solidFill>
                <a:latin typeface="Arial" panose="020B0604020202020204" pitchFamily="34" charset="0"/>
                <a:cs typeface="Arial" panose="020B0604020202020204" pitchFamily="34" charset="0"/>
              </a:rPr>
              <a:t> in the nation for gonorrhea infections and 5</a:t>
            </a:r>
            <a:r>
              <a:rPr lang="en-US" sz="1100" baseline="30000" dirty="0">
                <a:solidFill>
                  <a:schemeClr val="tx1"/>
                </a:solidFill>
                <a:latin typeface="Arial" panose="020B0604020202020204" pitchFamily="34" charset="0"/>
                <a:cs typeface="Arial" panose="020B0604020202020204" pitchFamily="34" charset="0"/>
              </a:rPr>
              <a:t>th</a:t>
            </a:r>
            <a:r>
              <a:rPr lang="en-US" sz="1100" dirty="0">
                <a:solidFill>
                  <a:schemeClr val="tx1"/>
                </a:solidFill>
                <a:latin typeface="Arial" panose="020B0604020202020204" pitchFamily="34" charset="0"/>
                <a:cs typeface="Arial" panose="020B0604020202020204" pitchFamily="34" charset="0"/>
              </a:rPr>
              <a:t> in the nation for chlamydia. </a:t>
            </a:r>
          </a:p>
          <a:p>
            <a:endParaRPr lang="en-US" sz="1100" dirty="0">
              <a:solidFill>
                <a:schemeClr val="tx1"/>
              </a:solidFill>
              <a:latin typeface="Arial" panose="020B0604020202020204" pitchFamily="34" charset="0"/>
              <a:cs typeface="Arial" panose="020B0604020202020204" pitchFamily="34" charset="0"/>
            </a:endParaRPr>
          </a:p>
          <a:p>
            <a:r>
              <a:rPr lang="en-US" sz="1100" dirty="0">
                <a:solidFill>
                  <a:schemeClr val="tx1"/>
                </a:solidFill>
                <a:latin typeface="Arial" panose="020B0604020202020204" pitchFamily="34" charset="0"/>
                <a:cs typeface="Arial" panose="020B0604020202020204" pitchFamily="34" charset="0"/>
              </a:rPr>
              <a:t>Sexually transmitted infections (STIs) are commonly diagnosed in the emergency department (ED) and partner treatment represents a public health opportunity. Since 2006, the CDC has identified EPT as an option for treatment of partners of individuals diagnosed with chlamydia and gonorrhea. </a:t>
            </a:r>
          </a:p>
          <a:p>
            <a:endParaRPr lang="en-US" sz="1100" dirty="0">
              <a:solidFill>
                <a:schemeClr val="tx1"/>
              </a:solidFill>
              <a:latin typeface="Arial" panose="020B0604020202020204" pitchFamily="34" charset="0"/>
              <a:cs typeface="Arial" panose="020B0604020202020204" pitchFamily="34" charset="0"/>
            </a:endParaRPr>
          </a:p>
          <a:p>
            <a:r>
              <a:rPr lang="en-US" sz="1100" dirty="0">
                <a:solidFill>
                  <a:schemeClr val="tx1"/>
                </a:solidFill>
                <a:latin typeface="Arial" panose="020B0604020202020204" pitchFamily="34" charset="0"/>
                <a:cs typeface="Arial" panose="020B0604020202020204" pitchFamily="34" charset="0"/>
              </a:rPr>
              <a:t>This study aimed to describe and compare the knowledge, attitudes and practice patterns among ED, Urgent Care (UC), and Obstetrics and Gynecology (OBGYN) providers with respect to EPT.</a:t>
            </a:r>
          </a:p>
        </p:txBody>
      </p:sp>
      <p:sp>
        <p:nvSpPr>
          <p:cNvPr id="18" name="TextBox 17">
            <a:extLst>
              <a:ext uri="{FF2B5EF4-FFF2-40B4-BE49-F238E27FC236}">
                <a16:creationId xmlns:a16="http://schemas.microsoft.com/office/drawing/2014/main" id="{3118C66C-D2BF-E54E-BFB8-9B203A919C56}"/>
              </a:ext>
            </a:extLst>
          </p:cNvPr>
          <p:cNvSpPr txBox="1"/>
          <p:nvPr/>
        </p:nvSpPr>
        <p:spPr>
          <a:xfrm>
            <a:off x="241852" y="5387011"/>
            <a:ext cx="3654280" cy="308112"/>
          </a:xfrm>
          <a:prstGeom prst="rect">
            <a:avLst/>
          </a:prstGeom>
          <a:solidFill>
            <a:schemeClr val="accent6">
              <a:lumMod val="75000"/>
            </a:schemeClr>
          </a:solid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Methods</a:t>
            </a:r>
          </a:p>
        </p:txBody>
      </p:sp>
      <p:sp>
        <p:nvSpPr>
          <p:cNvPr id="19" name="Rectangle 18">
            <a:extLst>
              <a:ext uri="{FF2B5EF4-FFF2-40B4-BE49-F238E27FC236}">
                <a16:creationId xmlns:a16="http://schemas.microsoft.com/office/drawing/2014/main" id="{5EF5A023-5908-E840-841B-882F5FFCA52D}"/>
              </a:ext>
            </a:extLst>
          </p:cNvPr>
          <p:cNvSpPr/>
          <p:nvPr/>
        </p:nvSpPr>
        <p:spPr>
          <a:xfrm>
            <a:off x="241855" y="5695123"/>
            <a:ext cx="3654274" cy="95084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Arial" panose="020B0604020202020204" pitchFamily="34" charset="0"/>
                <a:cs typeface="Arial" panose="020B0604020202020204" pitchFamily="34" charset="0"/>
              </a:rPr>
              <a:t>This was a cross-sectional study of physicians and advanced practice providers in the ED, UC, and OBGYN clinics at a large urban teaching hospital. A unique link to an anonymous web-based survey was sent to all 250 eligible hospital clinicians.</a:t>
            </a:r>
            <a:r>
              <a:rPr lang="en-US" sz="1100" dirty="0">
                <a:solidFill>
                  <a:schemeClr val="tx1"/>
                </a:solidFill>
                <a:effectLst/>
                <a:latin typeface="Arial" panose="020B0604020202020204" pitchFamily="34" charset="0"/>
                <a:cs typeface="Arial" panose="020B0604020202020204" pitchFamily="34" charset="0"/>
              </a:rPr>
              <a:t> </a:t>
            </a:r>
            <a:endParaRPr lang="en-US" sz="1100" dirty="0">
              <a:solidFill>
                <a:schemeClr val="tx1"/>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BBD8A977-3BB8-8147-BF4C-B57A2BF2518B}"/>
              </a:ext>
            </a:extLst>
          </p:cNvPr>
          <p:cNvSpPr/>
          <p:nvPr/>
        </p:nvSpPr>
        <p:spPr>
          <a:xfrm>
            <a:off x="4257262" y="4625157"/>
            <a:ext cx="3654225" cy="437774"/>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Arial" panose="020B0604020202020204" pitchFamily="34" charset="0"/>
                <a:cs typeface="Arial" panose="020B0604020202020204" pitchFamily="34" charset="0"/>
              </a:rPr>
              <a:t>49% of respondents had been in practice ≤ 5 years</a:t>
            </a:r>
          </a:p>
        </p:txBody>
      </p:sp>
      <p:sp>
        <p:nvSpPr>
          <p:cNvPr id="21" name="Rectangle 20">
            <a:extLst>
              <a:ext uri="{FF2B5EF4-FFF2-40B4-BE49-F238E27FC236}">
                <a16:creationId xmlns:a16="http://schemas.microsoft.com/office/drawing/2014/main" id="{8471B258-86E9-3A4B-8679-AC9E848987BE}"/>
              </a:ext>
            </a:extLst>
          </p:cNvPr>
          <p:cNvSpPr/>
          <p:nvPr/>
        </p:nvSpPr>
        <p:spPr>
          <a:xfrm>
            <a:off x="8295742" y="5374060"/>
            <a:ext cx="3654290" cy="127190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Arial" panose="020B0604020202020204" pitchFamily="34" charset="0"/>
                <a:cs typeface="Arial" panose="020B0604020202020204" pitchFamily="34" charset="0"/>
              </a:rPr>
              <a:t>Emergency department providers at this institution have a markedly lower level of knowledge about EPT as compared to OBGYN clinicians. Larger studies are needed to assess whether this disparity is present at the national level and to investigate strategies for overcoming barriers to EPT practice in the ED prior to implementation. </a:t>
            </a:r>
            <a:r>
              <a:rPr lang="en-US" sz="1100" dirty="0">
                <a:solidFill>
                  <a:schemeClr val="tx1"/>
                </a:solidFill>
                <a:effectLst/>
                <a:latin typeface="Arial" panose="020B0604020202020204" pitchFamily="34" charset="0"/>
                <a:cs typeface="Arial" panose="020B0604020202020204" pitchFamily="34" charset="0"/>
              </a:rPr>
              <a:t> </a:t>
            </a:r>
            <a:endParaRPr lang="en-US" sz="1100" dirty="0">
              <a:solidFill>
                <a:schemeClr val="tx1"/>
              </a:solidFill>
              <a:latin typeface="Arial" panose="020B0604020202020204" pitchFamily="34" charset="0"/>
              <a:cs typeface="Arial" panose="020B0604020202020204" pitchFamily="34" charset="0"/>
            </a:endParaRPr>
          </a:p>
        </p:txBody>
      </p:sp>
      <p:graphicFrame>
        <p:nvGraphicFramePr>
          <p:cNvPr id="22" name="Table 22">
            <a:extLst>
              <a:ext uri="{FF2B5EF4-FFF2-40B4-BE49-F238E27FC236}">
                <a16:creationId xmlns:a16="http://schemas.microsoft.com/office/drawing/2014/main" id="{673F3629-8BED-044C-91A1-F67BA3D7BCA2}"/>
              </a:ext>
            </a:extLst>
          </p:cNvPr>
          <p:cNvGraphicFramePr>
            <a:graphicFrameLocks noGrp="1"/>
          </p:cNvGraphicFramePr>
          <p:nvPr>
            <p:extLst>
              <p:ext uri="{D42A27DB-BD31-4B8C-83A1-F6EECF244321}">
                <p14:modId xmlns:p14="http://schemas.microsoft.com/office/powerpoint/2010/main" val="829856035"/>
              </p:ext>
            </p:extLst>
          </p:nvPr>
        </p:nvGraphicFramePr>
        <p:xfrm>
          <a:off x="4274632" y="1333836"/>
          <a:ext cx="3642621" cy="1066791"/>
        </p:xfrm>
        <a:graphic>
          <a:graphicData uri="http://schemas.openxmlformats.org/drawingml/2006/table">
            <a:tbl>
              <a:tblPr firstRow="1" bandRow="1">
                <a:tableStyleId>{912C8C85-51F0-491E-9774-3900AFEF0FD7}</a:tableStyleId>
              </a:tblPr>
              <a:tblGrid>
                <a:gridCol w="1372178">
                  <a:extLst>
                    <a:ext uri="{9D8B030D-6E8A-4147-A177-3AD203B41FA5}">
                      <a16:colId xmlns:a16="http://schemas.microsoft.com/office/drawing/2014/main" val="2743632988"/>
                    </a:ext>
                  </a:extLst>
                </a:gridCol>
                <a:gridCol w="1056236">
                  <a:extLst>
                    <a:ext uri="{9D8B030D-6E8A-4147-A177-3AD203B41FA5}">
                      <a16:colId xmlns:a16="http://schemas.microsoft.com/office/drawing/2014/main" val="1799460129"/>
                    </a:ext>
                  </a:extLst>
                </a:gridCol>
                <a:gridCol w="1214207">
                  <a:extLst>
                    <a:ext uri="{9D8B030D-6E8A-4147-A177-3AD203B41FA5}">
                      <a16:colId xmlns:a16="http://schemas.microsoft.com/office/drawing/2014/main" val="26343175"/>
                    </a:ext>
                  </a:extLst>
                </a:gridCol>
              </a:tblGrid>
              <a:tr h="255775">
                <a:tc>
                  <a:txBody>
                    <a:bodyPr/>
                    <a:lstStyle/>
                    <a:p>
                      <a:r>
                        <a:rPr lang="en-US" sz="1100" dirty="0">
                          <a:latin typeface="Arial" panose="020B0604020202020204" pitchFamily="34" charset="0"/>
                          <a:cs typeface="Arial" panose="020B0604020202020204" pitchFamily="34" charset="0"/>
                        </a:rPr>
                        <a:t>Practice Setting</a:t>
                      </a:r>
                    </a:p>
                  </a:txBody>
                  <a:tcPr/>
                </a:tc>
                <a:tc>
                  <a:txBody>
                    <a:bodyPr/>
                    <a:lstStyle/>
                    <a:p>
                      <a:r>
                        <a:rPr lang="en-US" sz="1100" dirty="0">
                          <a:latin typeface="Arial" panose="020B0604020202020204" pitchFamily="34" charset="0"/>
                          <a:cs typeface="Arial" panose="020B0604020202020204" pitchFamily="34" charset="0"/>
                        </a:rPr>
                        <a:t>Total</a:t>
                      </a:r>
                    </a:p>
                  </a:txBody>
                  <a:tcPr/>
                </a:tc>
                <a:tc>
                  <a:txBody>
                    <a:bodyPr/>
                    <a:lstStyle/>
                    <a:p>
                      <a:r>
                        <a:rPr lang="en-US" sz="1100" dirty="0">
                          <a:latin typeface="Arial" panose="020B0604020202020204" pitchFamily="34" charset="0"/>
                          <a:cs typeface="Arial" panose="020B0604020202020204" pitchFamily="34" charset="0"/>
                        </a:rPr>
                        <a:t>% of total</a:t>
                      </a:r>
                    </a:p>
                  </a:txBody>
                  <a:tcPr/>
                </a:tc>
                <a:extLst>
                  <a:ext uri="{0D108BD9-81ED-4DB2-BD59-A6C34878D82A}">
                    <a16:rowId xmlns:a16="http://schemas.microsoft.com/office/drawing/2014/main" val="85742569"/>
                  </a:ext>
                </a:extLst>
              </a:tr>
              <a:tr h="269237">
                <a:tc>
                  <a:txBody>
                    <a:bodyPr/>
                    <a:lstStyle/>
                    <a:p>
                      <a:r>
                        <a:rPr lang="en-US" sz="1100" dirty="0">
                          <a:latin typeface="Arial" panose="020B0604020202020204" pitchFamily="34" charset="0"/>
                          <a:cs typeface="Arial" panose="020B0604020202020204" pitchFamily="34" charset="0"/>
                        </a:rPr>
                        <a:t>ED/UC</a:t>
                      </a:r>
                    </a:p>
                  </a:txBody>
                  <a:tcPr/>
                </a:tc>
                <a:tc>
                  <a:txBody>
                    <a:bodyPr/>
                    <a:lstStyle/>
                    <a:p>
                      <a:r>
                        <a:rPr lang="en-US" sz="1100" dirty="0">
                          <a:latin typeface="Arial" panose="020B0604020202020204" pitchFamily="34" charset="0"/>
                          <a:cs typeface="Arial" panose="020B0604020202020204" pitchFamily="34" charset="0"/>
                        </a:rPr>
                        <a:t>54</a:t>
                      </a:r>
                    </a:p>
                  </a:txBody>
                  <a:tcPr/>
                </a:tc>
                <a:tc>
                  <a:txBody>
                    <a:bodyPr/>
                    <a:lstStyle/>
                    <a:p>
                      <a:r>
                        <a:rPr lang="en-US" sz="1100" dirty="0">
                          <a:latin typeface="Arial" panose="020B0604020202020204" pitchFamily="34" charset="0"/>
                          <a:cs typeface="Arial" panose="020B0604020202020204" pitchFamily="34" charset="0"/>
                        </a:rPr>
                        <a:t>65.9%</a:t>
                      </a:r>
                    </a:p>
                  </a:txBody>
                  <a:tcPr/>
                </a:tc>
                <a:extLst>
                  <a:ext uri="{0D108BD9-81ED-4DB2-BD59-A6C34878D82A}">
                    <a16:rowId xmlns:a16="http://schemas.microsoft.com/office/drawing/2014/main" val="1230116077"/>
                  </a:ext>
                </a:extLst>
              </a:tr>
              <a:tr h="269237">
                <a:tc>
                  <a:txBody>
                    <a:bodyPr/>
                    <a:lstStyle/>
                    <a:p>
                      <a:r>
                        <a:rPr lang="en-US" sz="1100" dirty="0">
                          <a:latin typeface="Arial" panose="020B0604020202020204" pitchFamily="34" charset="0"/>
                          <a:cs typeface="Arial" panose="020B0604020202020204" pitchFamily="34" charset="0"/>
                        </a:rPr>
                        <a:t>Peds ED</a:t>
                      </a:r>
                    </a:p>
                  </a:txBody>
                  <a:tcPr/>
                </a:tc>
                <a:tc>
                  <a:txBody>
                    <a:bodyPr/>
                    <a:lstStyle/>
                    <a:p>
                      <a:r>
                        <a:rPr lang="en-US" sz="1100" dirty="0">
                          <a:latin typeface="Arial" panose="020B0604020202020204" pitchFamily="34" charset="0"/>
                          <a:cs typeface="Arial" panose="020B0604020202020204" pitchFamily="34" charset="0"/>
                        </a:rPr>
                        <a:t>41</a:t>
                      </a:r>
                    </a:p>
                  </a:txBody>
                  <a:tcPr/>
                </a:tc>
                <a:tc>
                  <a:txBody>
                    <a:bodyPr/>
                    <a:lstStyle/>
                    <a:p>
                      <a:r>
                        <a:rPr lang="en-US" sz="1100" dirty="0">
                          <a:latin typeface="Arial" panose="020B0604020202020204" pitchFamily="34" charset="0"/>
                          <a:cs typeface="Arial" panose="020B0604020202020204" pitchFamily="34" charset="0"/>
                        </a:rPr>
                        <a:t>50.0%</a:t>
                      </a:r>
                    </a:p>
                  </a:txBody>
                  <a:tcPr/>
                </a:tc>
                <a:extLst>
                  <a:ext uri="{0D108BD9-81ED-4DB2-BD59-A6C34878D82A}">
                    <a16:rowId xmlns:a16="http://schemas.microsoft.com/office/drawing/2014/main" val="1959868990"/>
                  </a:ext>
                </a:extLst>
              </a:tr>
              <a:tr h="269237">
                <a:tc>
                  <a:txBody>
                    <a:bodyPr/>
                    <a:lstStyle/>
                    <a:p>
                      <a:r>
                        <a:rPr lang="en-US" sz="1100" dirty="0">
                          <a:latin typeface="Arial" panose="020B0604020202020204" pitchFamily="34" charset="0"/>
                          <a:cs typeface="Arial" panose="020B0604020202020204" pitchFamily="34" charset="0"/>
                        </a:rPr>
                        <a:t>OBGYN</a:t>
                      </a:r>
                    </a:p>
                  </a:txBody>
                  <a:tcPr/>
                </a:tc>
                <a:tc>
                  <a:txBody>
                    <a:bodyPr/>
                    <a:lstStyle/>
                    <a:p>
                      <a:r>
                        <a:rPr lang="en-US" sz="1100" dirty="0">
                          <a:latin typeface="Arial" panose="020B0604020202020204" pitchFamily="34" charset="0"/>
                          <a:cs typeface="Arial" panose="020B0604020202020204" pitchFamily="34" charset="0"/>
                        </a:rPr>
                        <a:t>28</a:t>
                      </a:r>
                    </a:p>
                  </a:txBody>
                  <a:tcPr/>
                </a:tc>
                <a:tc>
                  <a:txBody>
                    <a:bodyPr/>
                    <a:lstStyle/>
                    <a:p>
                      <a:r>
                        <a:rPr lang="en-US" sz="1100" dirty="0">
                          <a:latin typeface="Arial" panose="020B0604020202020204" pitchFamily="34" charset="0"/>
                          <a:cs typeface="Arial" panose="020B0604020202020204" pitchFamily="34" charset="0"/>
                        </a:rPr>
                        <a:t>34.1%</a:t>
                      </a:r>
                    </a:p>
                  </a:txBody>
                  <a:tcPr/>
                </a:tc>
                <a:extLst>
                  <a:ext uri="{0D108BD9-81ED-4DB2-BD59-A6C34878D82A}">
                    <a16:rowId xmlns:a16="http://schemas.microsoft.com/office/drawing/2014/main" val="2987496773"/>
                  </a:ext>
                </a:extLst>
              </a:tr>
            </a:tbl>
          </a:graphicData>
        </a:graphic>
      </p:graphicFrame>
      <p:graphicFrame>
        <p:nvGraphicFramePr>
          <p:cNvPr id="23" name="Table 22">
            <a:extLst>
              <a:ext uri="{FF2B5EF4-FFF2-40B4-BE49-F238E27FC236}">
                <a16:creationId xmlns:a16="http://schemas.microsoft.com/office/drawing/2014/main" id="{095B598C-606F-E24A-B6F3-2A074B362804}"/>
              </a:ext>
            </a:extLst>
          </p:cNvPr>
          <p:cNvGraphicFramePr>
            <a:graphicFrameLocks noGrp="1"/>
          </p:cNvGraphicFramePr>
          <p:nvPr>
            <p:extLst>
              <p:ext uri="{D42A27DB-BD31-4B8C-83A1-F6EECF244321}">
                <p14:modId xmlns:p14="http://schemas.microsoft.com/office/powerpoint/2010/main" val="3070256898"/>
              </p:ext>
            </p:extLst>
          </p:nvPr>
        </p:nvGraphicFramePr>
        <p:xfrm>
          <a:off x="4274609" y="2518135"/>
          <a:ext cx="3648465" cy="1066791"/>
        </p:xfrm>
        <a:graphic>
          <a:graphicData uri="http://schemas.openxmlformats.org/drawingml/2006/table">
            <a:tbl>
              <a:tblPr firstRow="1" bandRow="1">
                <a:tableStyleId>{912C8C85-51F0-491E-9774-3900AFEF0FD7}</a:tableStyleId>
              </a:tblPr>
              <a:tblGrid>
                <a:gridCol w="1374379">
                  <a:extLst>
                    <a:ext uri="{9D8B030D-6E8A-4147-A177-3AD203B41FA5}">
                      <a16:colId xmlns:a16="http://schemas.microsoft.com/office/drawing/2014/main" val="2743632988"/>
                    </a:ext>
                  </a:extLst>
                </a:gridCol>
                <a:gridCol w="1057931">
                  <a:extLst>
                    <a:ext uri="{9D8B030D-6E8A-4147-A177-3AD203B41FA5}">
                      <a16:colId xmlns:a16="http://schemas.microsoft.com/office/drawing/2014/main" val="1799460129"/>
                    </a:ext>
                  </a:extLst>
                </a:gridCol>
                <a:gridCol w="1216155">
                  <a:extLst>
                    <a:ext uri="{9D8B030D-6E8A-4147-A177-3AD203B41FA5}">
                      <a16:colId xmlns:a16="http://schemas.microsoft.com/office/drawing/2014/main" val="26343175"/>
                    </a:ext>
                  </a:extLst>
                </a:gridCol>
              </a:tblGrid>
              <a:tr h="255775">
                <a:tc>
                  <a:txBody>
                    <a:bodyPr/>
                    <a:lstStyle/>
                    <a:p>
                      <a:r>
                        <a:rPr lang="en-US" sz="1100" dirty="0">
                          <a:latin typeface="Arial" panose="020B0604020202020204" pitchFamily="34" charset="0"/>
                          <a:cs typeface="Arial" panose="020B0604020202020204" pitchFamily="34" charset="0"/>
                        </a:rPr>
                        <a:t>Profession</a:t>
                      </a:r>
                    </a:p>
                  </a:txBody>
                  <a:tcPr/>
                </a:tc>
                <a:tc>
                  <a:txBody>
                    <a:bodyPr/>
                    <a:lstStyle/>
                    <a:p>
                      <a:r>
                        <a:rPr lang="en-US" sz="1100" dirty="0">
                          <a:latin typeface="Arial" panose="020B0604020202020204" pitchFamily="34" charset="0"/>
                          <a:cs typeface="Arial" panose="020B0604020202020204" pitchFamily="34" charset="0"/>
                        </a:rPr>
                        <a:t>Total</a:t>
                      </a:r>
                    </a:p>
                  </a:txBody>
                  <a:tcPr/>
                </a:tc>
                <a:tc>
                  <a:txBody>
                    <a:bodyPr/>
                    <a:lstStyle/>
                    <a:p>
                      <a:r>
                        <a:rPr lang="en-US" sz="1100" dirty="0">
                          <a:latin typeface="Arial" panose="020B0604020202020204" pitchFamily="34" charset="0"/>
                          <a:cs typeface="Arial" panose="020B0604020202020204" pitchFamily="34" charset="0"/>
                        </a:rPr>
                        <a:t>% of total</a:t>
                      </a:r>
                    </a:p>
                  </a:txBody>
                  <a:tcPr/>
                </a:tc>
                <a:extLst>
                  <a:ext uri="{0D108BD9-81ED-4DB2-BD59-A6C34878D82A}">
                    <a16:rowId xmlns:a16="http://schemas.microsoft.com/office/drawing/2014/main" val="85742569"/>
                  </a:ext>
                </a:extLst>
              </a:tr>
              <a:tr h="269237">
                <a:tc>
                  <a:txBody>
                    <a:bodyPr/>
                    <a:lstStyle/>
                    <a:p>
                      <a:r>
                        <a:rPr lang="en-US" sz="1100" dirty="0">
                          <a:latin typeface="Arial" panose="020B0604020202020204" pitchFamily="34" charset="0"/>
                          <a:cs typeface="Arial" panose="020B0604020202020204" pitchFamily="34" charset="0"/>
                        </a:rPr>
                        <a:t>MD/DO</a:t>
                      </a:r>
                    </a:p>
                  </a:txBody>
                  <a:tcPr/>
                </a:tc>
                <a:tc>
                  <a:txBody>
                    <a:bodyPr/>
                    <a:lstStyle/>
                    <a:p>
                      <a:r>
                        <a:rPr lang="en-US" sz="1100" dirty="0">
                          <a:latin typeface="Arial" panose="020B0604020202020204" pitchFamily="34" charset="0"/>
                          <a:cs typeface="Arial" panose="020B0604020202020204" pitchFamily="34" charset="0"/>
                        </a:rPr>
                        <a:t>65</a:t>
                      </a:r>
                    </a:p>
                  </a:txBody>
                  <a:tcPr/>
                </a:tc>
                <a:tc>
                  <a:txBody>
                    <a:bodyPr/>
                    <a:lstStyle/>
                    <a:p>
                      <a:r>
                        <a:rPr lang="en-US" sz="1100" dirty="0">
                          <a:latin typeface="Arial" panose="020B0604020202020204" pitchFamily="34" charset="0"/>
                          <a:cs typeface="Arial" panose="020B0604020202020204" pitchFamily="34" charset="0"/>
                        </a:rPr>
                        <a:t>79.3%</a:t>
                      </a:r>
                    </a:p>
                  </a:txBody>
                  <a:tcPr/>
                </a:tc>
                <a:extLst>
                  <a:ext uri="{0D108BD9-81ED-4DB2-BD59-A6C34878D82A}">
                    <a16:rowId xmlns:a16="http://schemas.microsoft.com/office/drawing/2014/main" val="1230116077"/>
                  </a:ext>
                </a:extLst>
              </a:tr>
              <a:tr h="269237">
                <a:tc>
                  <a:txBody>
                    <a:bodyPr/>
                    <a:lstStyle/>
                    <a:p>
                      <a:r>
                        <a:rPr lang="en-US" sz="1100" dirty="0">
                          <a:latin typeface="Arial" panose="020B0604020202020204" pitchFamily="34" charset="0"/>
                          <a:cs typeface="Arial" panose="020B0604020202020204" pitchFamily="34" charset="0"/>
                        </a:rPr>
                        <a:t>APP</a:t>
                      </a:r>
                    </a:p>
                  </a:txBody>
                  <a:tcPr/>
                </a:tc>
                <a:tc>
                  <a:txBody>
                    <a:bodyPr/>
                    <a:lstStyle/>
                    <a:p>
                      <a:r>
                        <a:rPr lang="en-US" sz="1100" dirty="0">
                          <a:latin typeface="Arial" panose="020B0604020202020204" pitchFamily="34" charset="0"/>
                          <a:cs typeface="Arial" panose="020B0604020202020204" pitchFamily="34" charset="0"/>
                        </a:rPr>
                        <a:t>11</a:t>
                      </a:r>
                    </a:p>
                  </a:txBody>
                  <a:tcPr/>
                </a:tc>
                <a:tc>
                  <a:txBody>
                    <a:bodyPr/>
                    <a:lstStyle/>
                    <a:p>
                      <a:r>
                        <a:rPr lang="en-US" sz="1100" dirty="0">
                          <a:latin typeface="Arial" panose="020B0604020202020204" pitchFamily="34" charset="0"/>
                          <a:cs typeface="Arial" panose="020B0604020202020204" pitchFamily="34" charset="0"/>
                        </a:rPr>
                        <a:t>13.4%</a:t>
                      </a:r>
                    </a:p>
                  </a:txBody>
                  <a:tcPr/>
                </a:tc>
                <a:extLst>
                  <a:ext uri="{0D108BD9-81ED-4DB2-BD59-A6C34878D82A}">
                    <a16:rowId xmlns:a16="http://schemas.microsoft.com/office/drawing/2014/main" val="1959868990"/>
                  </a:ext>
                </a:extLst>
              </a:tr>
              <a:tr h="269237">
                <a:tc>
                  <a:txBody>
                    <a:bodyPr/>
                    <a:lstStyle/>
                    <a:p>
                      <a:r>
                        <a:rPr lang="en-US" sz="1100" dirty="0">
                          <a:latin typeface="Arial" panose="020B0604020202020204" pitchFamily="34" charset="0"/>
                          <a:cs typeface="Arial" panose="020B0604020202020204" pitchFamily="34" charset="0"/>
                        </a:rPr>
                        <a:t>CNM</a:t>
                      </a:r>
                    </a:p>
                  </a:txBody>
                  <a:tcPr/>
                </a:tc>
                <a:tc>
                  <a:txBody>
                    <a:bodyPr/>
                    <a:lstStyle/>
                    <a:p>
                      <a:r>
                        <a:rPr lang="en-US" sz="1100" dirty="0">
                          <a:latin typeface="Arial" panose="020B0604020202020204" pitchFamily="34" charset="0"/>
                          <a:cs typeface="Arial" panose="020B0604020202020204" pitchFamily="34" charset="0"/>
                        </a:rPr>
                        <a:t>6</a:t>
                      </a:r>
                    </a:p>
                  </a:txBody>
                  <a:tcPr/>
                </a:tc>
                <a:tc>
                  <a:txBody>
                    <a:bodyPr/>
                    <a:lstStyle/>
                    <a:p>
                      <a:r>
                        <a:rPr lang="en-US" sz="1100" dirty="0">
                          <a:latin typeface="Arial" panose="020B0604020202020204" pitchFamily="34" charset="0"/>
                          <a:cs typeface="Arial" panose="020B0604020202020204" pitchFamily="34" charset="0"/>
                        </a:rPr>
                        <a:t>7.3%</a:t>
                      </a:r>
                    </a:p>
                  </a:txBody>
                  <a:tcPr/>
                </a:tc>
                <a:extLst>
                  <a:ext uri="{0D108BD9-81ED-4DB2-BD59-A6C34878D82A}">
                    <a16:rowId xmlns:a16="http://schemas.microsoft.com/office/drawing/2014/main" val="2987496773"/>
                  </a:ext>
                </a:extLst>
              </a:tr>
            </a:tbl>
          </a:graphicData>
        </a:graphic>
      </p:graphicFrame>
      <p:graphicFrame>
        <p:nvGraphicFramePr>
          <p:cNvPr id="24" name="Table 23">
            <a:extLst>
              <a:ext uri="{FF2B5EF4-FFF2-40B4-BE49-F238E27FC236}">
                <a16:creationId xmlns:a16="http://schemas.microsoft.com/office/drawing/2014/main" id="{A0F24C91-4B65-2740-819C-86519E6DA4F0}"/>
              </a:ext>
            </a:extLst>
          </p:cNvPr>
          <p:cNvGraphicFramePr>
            <a:graphicFrameLocks noGrp="1"/>
          </p:cNvGraphicFramePr>
          <p:nvPr>
            <p:extLst>
              <p:ext uri="{D42A27DB-BD31-4B8C-83A1-F6EECF244321}">
                <p14:modId xmlns:p14="http://schemas.microsoft.com/office/powerpoint/2010/main" val="2030745293"/>
              </p:ext>
            </p:extLst>
          </p:nvPr>
        </p:nvGraphicFramePr>
        <p:xfrm>
          <a:off x="4274608" y="3716186"/>
          <a:ext cx="3648466" cy="797554"/>
        </p:xfrm>
        <a:graphic>
          <a:graphicData uri="http://schemas.openxmlformats.org/drawingml/2006/table">
            <a:tbl>
              <a:tblPr firstRow="1" bandRow="1">
                <a:tableStyleId>{912C8C85-51F0-491E-9774-3900AFEF0FD7}</a:tableStyleId>
              </a:tblPr>
              <a:tblGrid>
                <a:gridCol w="1374380">
                  <a:extLst>
                    <a:ext uri="{9D8B030D-6E8A-4147-A177-3AD203B41FA5}">
                      <a16:colId xmlns:a16="http://schemas.microsoft.com/office/drawing/2014/main" val="2743632988"/>
                    </a:ext>
                  </a:extLst>
                </a:gridCol>
                <a:gridCol w="1057931">
                  <a:extLst>
                    <a:ext uri="{9D8B030D-6E8A-4147-A177-3AD203B41FA5}">
                      <a16:colId xmlns:a16="http://schemas.microsoft.com/office/drawing/2014/main" val="1799460129"/>
                    </a:ext>
                  </a:extLst>
                </a:gridCol>
                <a:gridCol w="1216155">
                  <a:extLst>
                    <a:ext uri="{9D8B030D-6E8A-4147-A177-3AD203B41FA5}">
                      <a16:colId xmlns:a16="http://schemas.microsoft.com/office/drawing/2014/main" val="26343175"/>
                    </a:ext>
                  </a:extLst>
                </a:gridCol>
              </a:tblGrid>
              <a:tr h="255775">
                <a:tc>
                  <a:txBody>
                    <a:bodyPr/>
                    <a:lstStyle/>
                    <a:p>
                      <a:r>
                        <a:rPr lang="en-US" sz="1100" dirty="0">
                          <a:latin typeface="Arial" panose="020B0604020202020204" pitchFamily="34" charset="0"/>
                          <a:cs typeface="Arial" panose="020B0604020202020204" pitchFamily="34" charset="0"/>
                        </a:rPr>
                        <a:t>Gender Identity</a:t>
                      </a:r>
                    </a:p>
                  </a:txBody>
                  <a:tcPr/>
                </a:tc>
                <a:tc>
                  <a:txBody>
                    <a:bodyPr/>
                    <a:lstStyle/>
                    <a:p>
                      <a:r>
                        <a:rPr lang="en-US" sz="1100" dirty="0">
                          <a:latin typeface="Arial" panose="020B0604020202020204" pitchFamily="34" charset="0"/>
                          <a:cs typeface="Arial" panose="020B0604020202020204" pitchFamily="34" charset="0"/>
                        </a:rPr>
                        <a:t>Total</a:t>
                      </a:r>
                    </a:p>
                  </a:txBody>
                  <a:tcPr/>
                </a:tc>
                <a:tc>
                  <a:txBody>
                    <a:bodyPr/>
                    <a:lstStyle/>
                    <a:p>
                      <a:r>
                        <a:rPr lang="en-US" sz="1100" dirty="0">
                          <a:latin typeface="Arial" panose="020B0604020202020204" pitchFamily="34" charset="0"/>
                          <a:cs typeface="Arial" panose="020B0604020202020204" pitchFamily="34" charset="0"/>
                        </a:rPr>
                        <a:t>% of total</a:t>
                      </a:r>
                    </a:p>
                  </a:txBody>
                  <a:tcPr/>
                </a:tc>
                <a:extLst>
                  <a:ext uri="{0D108BD9-81ED-4DB2-BD59-A6C34878D82A}">
                    <a16:rowId xmlns:a16="http://schemas.microsoft.com/office/drawing/2014/main" val="85742569"/>
                  </a:ext>
                </a:extLst>
              </a:tr>
              <a:tr h="269237">
                <a:tc>
                  <a:txBody>
                    <a:bodyPr/>
                    <a:lstStyle/>
                    <a:p>
                      <a:r>
                        <a:rPr lang="en-US" sz="1100" dirty="0">
                          <a:latin typeface="Arial" panose="020B0604020202020204" pitchFamily="34" charset="0"/>
                          <a:cs typeface="Arial" panose="020B0604020202020204" pitchFamily="34" charset="0"/>
                        </a:rPr>
                        <a:t>Man</a:t>
                      </a:r>
                    </a:p>
                  </a:txBody>
                  <a:tcPr/>
                </a:tc>
                <a:tc>
                  <a:txBody>
                    <a:bodyPr/>
                    <a:lstStyle/>
                    <a:p>
                      <a:r>
                        <a:rPr lang="en-US" sz="1100" dirty="0">
                          <a:latin typeface="Arial" panose="020B0604020202020204" pitchFamily="34" charset="0"/>
                          <a:cs typeface="Arial" panose="020B0604020202020204" pitchFamily="34" charset="0"/>
                        </a:rPr>
                        <a:t>27</a:t>
                      </a:r>
                    </a:p>
                  </a:txBody>
                  <a:tcPr/>
                </a:tc>
                <a:tc>
                  <a:txBody>
                    <a:bodyPr/>
                    <a:lstStyle/>
                    <a:p>
                      <a:r>
                        <a:rPr lang="en-US" sz="1100" dirty="0">
                          <a:latin typeface="Arial" panose="020B0604020202020204" pitchFamily="34" charset="0"/>
                          <a:cs typeface="Arial" panose="020B0604020202020204" pitchFamily="34" charset="0"/>
                        </a:rPr>
                        <a:t>32.9%</a:t>
                      </a:r>
                    </a:p>
                  </a:txBody>
                  <a:tcPr/>
                </a:tc>
                <a:extLst>
                  <a:ext uri="{0D108BD9-81ED-4DB2-BD59-A6C34878D82A}">
                    <a16:rowId xmlns:a16="http://schemas.microsoft.com/office/drawing/2014/main" val="1230116077"/>
                  </a:ext>
                </a:extLst>
              </a:tr>
              <a:tr h="269237">
                <a:tc>
                  <a:txBody>
                    <a:bodyPr/>
                    <a:lstStyle/>
                    <a:p>
                      <a:r>
                        <a:rPr lang="en-US" sz="1100" dirty="0">
                          <a:latin typeface="Arial" panose="020B0604020202020204" pitchFamily="34" charset="0"/>
                          <a:cs typeface="Arial" panose="020B0604020202020204" pitchFamily="34" charset="0"/>
                        </a:rPr>
                        <a:t>Woman</a:t>
                      </a:r>
                    </a:p>
                  </a:txBody>
                  <a:tcPr/>
                </a:tc>
                <a:tc>
                  <a:txBody>
                    <a:bodyPr/>
                    <a:lstStyle/>
                    <a:p>
                      <a:r>
                        <a:rPr lang="en-US" sz="1100" dirty="0">
                          <a:latin typeface="Arial" panose="020B0604020202020204" pitchFamily="34" charset="0"/>
                          <a:cs typeface="Arial" panose="020B0604020202020204" pitchFamily="34" charset="0"/>
                        </a:rPr>
                        <a:t>55</a:t>
                      </a:r>
                    </a:p>
                  </a:txBody>
                  <a:tcPr/>
                </a:tc>
                <a:tc>
                  <a:txBody>
                    <a:bodyPr/>
                    <a:lstStyle/>
                    <a:p>
                      <a:r>
                        <a:rPr lang="en-US" sz="1100" dirty="0">
                          <a:latin typeface="Arial" panose="020B0604020202020204" pitchFamily="34" charset="0"/>
                          <a:cs typeface="Arial" panose="020B0604020202020204" pitchFamily="34" charset="0"/>
                        </a:rPr>
                        <a:t>67.1%</a:t>
                      </a:r>
                    </a:p>
                  </a:txBody>
                  <a:tcPr/>
                </a:tc>
                <a:extLst>
                  <a:ext uri="{0D108BD9-81ED-4DB2-BD59-A6C34878D82A}">
                    <a16:rowId xmlns:a16="http://schemas.microsoft.com/office/drawing/2014/main" val="1959868990"/>
                  </a:ext>
                </a:extLst>
              </a:tr>
            </a:tbl>
          </a:graphicData>
        </a:graphic>
      </p:graphicFrame>
      <p:graphicFrame>
        <p:nvGraphicFramePr>
          <p:cNvPr id="25" name="Table 24">
            <a:extLst>
              <a:ext uri="{FF2B5EF4-FFF2-40B4-BE49-F238E27FC236}">
                <a16:creationId xmlns:a16="http://schemas.microsoft.com/office/drawing/2014/main" id="{2CFFA192-1B22-7B48-8FF0-937794C69FC4}"/>
              </a:ext>
            </a:extLst>
          </p:cNvPr>
          <p:cNvGraphicFramePr>
            <a:graphicFrameLocks noGrp="1"/>
          </p:cNvGraphicFramePr>
          <p:nvPr>
            <p:extLst>
              <p:ext uri="{D42A27DB-BD31-4B8C-83A1-F6EECF244321}">
                <p14:modId xmlns:p14="http://schemas.microsoft.com/office/powerpoint/2010/main" val="3067023656"/>
              </p:ext>
            </p:extLst>
          </p:nvPr>
        </p:nvGraphicFramePr>
        <p:xfrm>
          <a:off x="4257262" y="5176782"/>
          <a:ext cx="3654288" cy="685800"/>
        </p:xfrm>
        <a:graphic>
          <a:graphicData uri="http://schemas.openxmlformats.org/drawingml/2006/table">
            <a:tbl>
              <a:tblPr firstRow="1" bandRow="1">
                <a:tableStyleId>{912C8C85-51F0-491E-9774-3900AFEF0FD7}</a:tableStyleId>
              </a:tblPr>
              <a:tblGrid>
                <a:gridCol w="1605185">
                  <a:extLst>
                    <a:ext uri="{9D8B030D-6E8A-4147-A177-3AD203B41FA5}">
                      <a16:colId xmlns:a16="http://schemas.microsoft.com/office/drawing/2014/main" val="2743632988"/>
                    </a:ext>
                  </a:extLst>
                </a:gridCol>
                <a:gridCol w="1013791">
                  <a:extLst>
                    <a:ext uri="{9D8B030D-6E8A-4147-A177-3AD203B41FA5}">
                      <a16:colId xmlns:a16="http://schemas.microsoft.com/office/drawing/2014/main" val="1799460129"/>
                    </a:ext>
                  </a:extLst>
                </a:gridCol>
                <a:gridCol w="1035312">
                  <a:extLst>
                    <a:ext uri="{9D8B030D-6E8A-4147-A177-3AD203B41FA5}">
                      <a16:colId xmlns:a16="http://schemas.microsoft.com/office/drawing/2014/main" val="26343175"/>
                    </a:ext>
                  </a:extLst>
                </a:gridCol>
              </a:tblGrid>
              <a:tr h="255775">
                <a:tc>
                  <a:txBody>
                    <a:bodyPr/>
                    <a:lstStyle/>
                    <a:p>
                      <a:endParaRPr lang="en-US" sz="1100" dirty="0">
                        <a:latin typeface="Arial" panose="020B0604020202020204" pitchFamily="34" charset="0"/>
                        <a:cs typeface="Arial" panose="020B0604020202020204" pitchFamily="34" charset="0"/>
                      </a:endParaRPr>
                    </a:p>
                  </a:txBody>
                  <a:tcPr/>
                </a:tc>
                <a:tc>
                  <a:txBody>
                    <a:bodyPr/>
                    <a:lstStyle/>
                    <a:p>
                      <a:r>
                        <a:rPr lang="en-US" sz="1100" dirty="0">
                          <a:latin typeface="Arial" panose="020B0604020202020204" pitchFamily="34" charset="0"/>
                          <a:cs typeface="Arial" panose="020B0604020202020204" pitchFamily="34" charset="0"/>
                        </a:rPr>
                        <a:t>ED/UC</a:t>
                      </a:r>
                    </a:p>
                  </a:txBody>
                  <a:tcPr/>
                </a:tc>
                <a:tc>
                  <a:txBody>
                    <a:bodyPr/>
                    <a:lstStyle/>
                    <a:p>
                      <a:r>
                        <a:rPr lang="en-US" sz="1100" dirty="0">
                          <a:latin typeface="Arial" panose="020B0604020202020204" pitchFamily="34" charset="0"/>
                          <a:cs typeface="Arial" panose="020B0604020202020204" pitchFamily="34" charset="0"/>
                        </a:rPr>
                        <a:t>OBGYN</a:t>
                      </a:r>
                    </a:p>
                  </a:txBody>
                  <a:tcPr/>
                </a:tc>
                <a:extLst>
                  <a:ext uri="{0D108BD9-81ED-4DB2-BD59-A6C34878D82A}">
                    <a16:rowId xmlns:a16="http://schemas.microsoft.com/office/drawing/2014/main" val="85742569"/>
                  </a:ext>
                </a:extLst>
              </a:tr>
              <a:tr h="2692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Have you heard of EPT?</a:t>
                      </a:r>
                    </a:p>
                  </a:txBody>
                  <a:tcPr/>
                </a:tc>
                <a:tc>
                  <a:txBody>
                    <a:bodyPr/>
                    <a:lstStyle/>
                    <a:p>
                      <a:r>
                        <a:rPr lang="en-US" sz="1100" dirty="0">
                          <a:latin typeface="Arial" panose="020B0604020202020204" pitchFamily="34" charset="0"/>
                          <a:cs typeface="Arial" panose="020B0604020202020204" pitchFamily="34" charset="0"/>
                        </a:rPr>
                        <a:t>57.4%</a:t>
                      </a:r>
                    </a:p>
                  </a:txBody>
                  <a:tcPr/>
                </a:tc>
                <a:tc>
                  <a:txBody>
                    <a:bodyPr/>
                    <a:lstStyle/>
                    <a:p>
                      <a:r>
                        <a:rPr lang="en-US" sz="1100" dirty="0">
                          <a:latin typeface="Arial" panose="020B0604020202020204" pitchFamily="34" charset="0"/>
                          <a:cs typeface="Arial" panose="020B0604020202020204" pitchFamily="34" charset="0"/>
                        </a:rPr>
                        <a:t>96.4%</a:t>
                      </a:r>
                    </a:p>
                  </a:txBody>
                  <a:tcPr/>
                </a:tc>
                <a:extLst>
                  <a:ext uri="{0D108BD9-81ED-4DB2-BD59-A6C34878D82A}">
                    <a16:rowId xmlns:a16="http://schemas.microsoft.com/office/drawing/2014/main" val="1230116077"/>
                  </a:ext>
                </a:extLst>
              </a:tr>
            </a:tbl>
          </a:graphicData>
        </a:graphic>
      </p:graphicFrame>
      <p:sp>
        <p:nvSpPr>
          <p:cNvPr id="26" name="TextBox 25">
            <a:extLst>
              <a:ext uri="{FF2B5EF4-FFF2-40B4-BE49-F238E27FC236}">
                <a16:creationId xmlns:a16="http://schemas.microsoft.com/office/drawing/2014/main" id="{8D7D44BD-A5A2-9041-9FBD-98555970E10D}"/>
              </a:ext>
            </a:extLst>
          </p:cNvPr>
          <p:cNvSpPr txBox="1"/>
          <p:nvPr/>
        </p:nvSpPr>
        <p:spPr>
          <a:xfrm>
            <a:off x="8295816" y="1040633"/>
            <a:ext cx="3654290" cy="308112"/>
          </a:xfrm>
          <a:prstGeom prst="rect">
            <a:avLst/>
          </a:prstGeom>
          <a:solidFill>
            <a:schemeClr val="accent6">
              <a:lumMod val="75000"/>
            </a:schemeClr>
          </a:solidFill>
        </p:spPr>
        <p:txBody>
          <a:bodyPr wrap="square" rtlCol="0">
            <a:spAutoFit/>
          </a:bodyPr>
          <a:lstStyle/>
          <a:p>
            <a:pPr algn="ctr"/>
            <a:r>
              <a:rPr lang="en-US" sz="1400" dirty="0">
                <a:solidFill>
                  <a:schemeClr val="bg1"/>
                </a:solidFill>
                <a:latin typeface="Arial" panose="020B0604020202020204" pitchFamily="34" charset="0"/>
                <a:cs typeface="Arial" panose="020B0604020202020204" pitchFamily="34" charset="0"/>
              </a:rPr>
              <a:t>Results</a:t>
            </a:r>
          </a:p>
        </p:txBody>
      </p:sp>
      <p:sp>
        <p:nvSpPr>
          <p:cNvPr id="28" name="Rectangle 27">
            <a:extLst>
              <a:ext uri="{FF2B5EF4-FFF2-40B4-BE49-F238E27FC236}">
                <a16:creationId xmlns:a16="http://schemas.microsoft.com/office/drawing/2014/main" id="{57856C6D-7174-FD49-94F1-E16259F3D50B}"/>
              </a:ext>
            </a:extLst>
          </p:cNvPr>
          <p:cNvSpPr/>
          <p:nvPr/>
        </p:nvSpPr>
        <p:spPr>
          <a:xfrm>
            <a:off x="8295742" y="1348744"/>
            <a:ext cx="3654290" cy="3523403"/>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spcAft>
                <a:spcPts val="600"/>
              </a:spcAft>
              <a:buFont typeface="Arial" panose="020B0604020202020204" pitchFamily="34" charset="0"/>
              <a:buChar char="•"/>
            </a:pPr>
            <a:endParaRPr lang="en-US" sz="1100" dirty="0">
              <a:solidFill>
                <a:schemeClr val="tx1"/>
              </a:solidFill>
              <a:latin typeface="Arial" panose="020B0604020202020204" pitchFamily="34" charset="0"/>
              <a:cs typeface="Arial" panose="020B0604020202020204" pitchFamily="34" charset="0"/>
            </a:endParaRPr>
          </a:p>
          <a:p>
            <a:pPr marL="171450" lvl="0" indent="-171450">
              <a:spcAft>
                <a:spcPts val="600"/>
              </a:spcAft>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OBGYN providers practiced EPT more than ED/UC (p=0.0001); over half of ED/UC respondents practiced EPT very rarely or never (51.8% compared to 10.7% of OBGYN respondents)</a:t>
            </a:r>
          </a:p>
          <a:p>
            <a:pPr marL="171450" lvl="0" indent="-171450">
              <a:spcAft>
                <a:spcPts val="600"/>
              </a:spcAft>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Practice area was not associated with perceived benefit of EPT to patients or to public health (p=0.19 and p = 0.082, respectively)</a:t>
            </a:r>
          </a:p>
          <a:p>
            <a:pPr marL="171450" lvl="0" indent="-171450">
              <a:spcAft>
                <a:spcPts val="600"/>
              </a:spcAft>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OBGYN reported greater benefit to their own practice compared to ED (p=0.043)</a:t>
            </a:r>
          </a:p>
          <a:p>
            <a:pPr marL="171450" lvl="0" indent="-171450">
              <a:spcAft>
                <a:spcPts val="600"/>
              </a:spcAft>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Both groups said having a “written EPT treatment protocol” would be important for implementation (81% of ED/UC and 75% of OBGYN providers)</a:t>
            </a:r>
          </a:p>
          <a:p>
            <a:pPr marL="171450" lvl="0" indent="-171450">
              <a:spcAft>
                <a:spcPts val="600"/>
              </a:spcAft>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More ED/UC providers would want training about how to provide EPT then OBGYN providers (76% and 39%, respectively)</a:t>
            </a:r>
          </a:p>
          <a:p>
            <a:pPr marL="171450" lvl="0" indent="-171450">
              <a:spcAft>
                <a:spcPts val="600"/>
              </a:spcAft>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Overall, the most frequently cited barrier to EPT implementation was “lack of relationship with the partner being treated” (58%)</a:t>
            </a:r>
          </a:p>
          <a:p>
            <a:endParaRPr lang="en-US" sz="1100" dirty="0">
              <a:solidFill>
                <a:schemeClr val="tx1"/>
              </a:solidFill>
              <a:latin typeface="Arial" panose="020B0604020202020204" pitchFamily="34" charset="0"/>
              <a:cs typeface="Arial" panose="020B0604020202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DE6D730A-5107-6A42-904B-084302CEAEFB}"/>
              </a:ext>
            </a:extLst>
          </p:cNvPr>
          <p:cNvPicPr>
            <a:picLocks noChangeAspect="1"/>
          </p:cNvPicPr>
          <p:nvPr/>
        </p:nvPicPr>
        <p:blipFill>
          <a:blip r:embed="rId3"/>
          <a:stretch>
            <a:fillRect/>
          </a:stretch>
        </p:blipFill>
        <p:spPr>
          <a:xfrm>
            <a:off x="4034860" y="5829299"/>
            <a:ext cx="4122225" cy="934938"/>
          </a:xfrm>
          <a:prstGeom prst="rect">
            <a:avLst/>
          </a:prstGeom>
        </p:spPr>
      </p:pic>
    </p:spTree>
    <p:extLst>
      <p:ext uri="{BB962C8B-B14F-4D97-AF65-F5344CB8AC3E}">
        <p14:creationId xmlns:p14="http://schemas.microsoft.com/office/powerpoint/2010/main" val="3038827053"/>
      </p:ext>
    </p:extLst>
  </p:cSld>
  <p:clrMapOvr>
    <a:masterClrMapping/>
  </p:clrMapOvr>
</p:sld>
</file>

<file path=ppt/theme/theme1.xml><?xml version="1.0" encoding="utf-8"?>
<a:theme xmlns:a="http://schemas.openxmlformats.org/drawingml/2006/main" name="Office Theme">
  <a:themeElements>
    <a:clrScheme name="UNMColors2">
      <a:dk1>
        <a:srgbClr val="000000"/>
      </a:dk1>
      <a:lt1>
        <a:srgbClr val="FFFFFF"/>
      </a:lt1>
      <a:dk2>
        <a:srgbClr val="606369"/>
      </a:dk2>
      <a:lt2>
        <a:srgbClr val="A0A3A6"/>
      </a:lt2>
      <a:accent1>
        <a:srgbClr val="BF0530"/>
      </a:accent1>
      <a:accent2>
        <a:srgbClr val="FFC500"/>
      </a:accent2>
      <a:accent3>
        <a:srgbClr val="E88600"/>
      </a:accent3>
      <a:accent4>
        <a:srgbClr val="B64C2E"/>
      </a:accent4>
      <a:accent5>
        <a:srgbClr val="A6AC00"/>
      </a:accent5>
      <a:accent6>
        <a:srgbClr val="008895"/>
      </a:accent6>
      <a:hlink>
        <a:srgbClr val="903A7F"/>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1555</TotalTime>
  <Words>504</Words>
  <Application>Microsoft Office PowerPoint</Application>
  <PresentationFormat>Widescreen</PresentationFormat>
  <Paragraphs>63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on expedited partner therapy: a survey of healthcare providers</dc:title>
  <dc:creator>Kaitlyn Kennedy</dc:creator>
  <cp:lastModifiedBy>Christine Winfield</cp:lastModifiedBy>
  <cp:revision>54</cp:revision>
  <dcterms:created xsi:type="dcterms:W3CDTF">2020-09-09T19:24:16Z</dcterms:created>
  <dcterms:modified xsi:type="dcterms:W3CDTF">2020-09-25T23:46:03Z</dcterms:modified>
</cp:coreProperties>
</file>