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83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3675"/>
  </p:normalViewPr>
  <p:slideViewPr>
    <p:cSldViewPr snapToGrid="0" snapToObjects="1">
      <p:cViewPr varScale="1">
        <p:scale>
          <a:sx n="77" d="100"/>
          <a:sy n="77" d="100"/>
        </p:scale>
        <p:origin x="48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F3A4E-A514-8141-8755-C14B17DD948C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0B79C6-473A-B94A-956C-8D482AC08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7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7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UNM-HSC2-knockout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5" y="6461517"/>
            <a:ext cx="923925" cy="327845"/>
          </a:xfrm>
          <a:prstGeom prst="rect">
            <a:avLst/>
          </a:prstGeom>
        </p:spPr>
      </p:pic>
      <p:pic>
        <p:nvPicPr>
          <p:cNvPr id="12" name="Picture 11" descr="UNM HS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20" y="6397063"/>
            <a:ext cx="7239907" cy="463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7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0" name="Picture 9" descr="UNM-HSC2-knockout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5" y="6461517"/>
            <a:ext cx="923925" cy="327845"/>
          </a:xfrm>
          <a:prstGeom prst="rect">
            <a:avLst/>
          </a:prstGeom>
        </p:spPr>
      </p:pic>
      <p:pic>
        <p:nvPicPr>
          <p:cNvPr id="11" name="Picture 10" descr="UNM HS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20" y="6397063"/>
            <a:ext cx="7239907" cy="463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171" y="266700"/>
            <a:ext cx="9211733" cy="1104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3971" y="1676400"/>
            <a:ext cx="4489215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03809" y="1676400"/>
            <a:ext cx="4489215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079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7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UNM-HSC2-knockout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5" y="6461517"/>
            <a:ext cx="923925" cy="327845"/>
          </a:xfrm>
          <a:prstGeom prst="rect">
            <a:avLst/>
          </a:prstGeom>
        </p:spPr>
      </p:pic>
      <p:pic>
        <p:nvPicPr>
          <p:cNvPr id="12" name="Picture 11" descr="UNM HS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20" y="6397063"/>
            <a:ext cx="7239907" cy="463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7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Picture 9" descr="UNM-HSC2-knockout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5" y="6461517"/>
            <a:ext cx="923925" cy="327845"/>
          </a:xfrm>
          <a:prstGeom prst="rect">
            <a:avLst/>
          </a:prstGeom>
        </p:spPr>
      </p:pic>
      <p:pic>
        <p:nvPicPr>
          <p:cNvPr id="11" name="Picture 10" descr="UNM HS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20" y="6397063"/>
            <a:ext cx="7239907" cy="463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007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Picture 9" descr="UNM-HSC2-knockout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5" y="6461517"/>
            <a:ext cx="923925" cy="3278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007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2" name="Picture 11" descr="UNM-HSC2-knockoutwhi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5" y="6461517"/>
            <a:ext cx="923925" cy="327845"/>
          </a:xfrm>
          <a:prstGeom prst="rect">
            <a:avLst/>
          </a:prstGeom>
        </p:spPr>
      </p:pic>
      <p:pic>
        <p:nvPicPr>
          <p:cNvPr id="11" name="Picture 10" descr="UNM HS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20" y="6397063"/>
            <a:ext cx="7239907" cy="46335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007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UNM-HSC2-knockoutwhite.eps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5" y="6461517"/>
            <a:ext cx="923925" cy="327845"/>
          </a:xfrm>
          <a:prstGeom prst="rect">
            <a:avLst/>
          </a:prstGeom>
        </p:spPr>
      </p:pic>
      <p:pic>
        <p:nvPicPr>
          <p:cNvPr id="11" name="Picture 10" descr="UNM HS2.png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20" y="6397063"/>
            <a:ext cx="7239907" cy="46335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57DEFA60-859A-439A-80D1-EFA55BBB3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156" y="167951"/>
            <a:ext cx="7070207" cy="66247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/>
              <a:t/>
            </a:r>
            <a:br>
              <a:rPr lang="en-US" sz="3100" b="1" dirty="0"/>
            </a:br>
            <a:r>
              <a:rPr lang="en-US" sz="3100" b="1" dirty="0"/>
              <a:t/>
            </a:r>
            <a:br>
              <a:rPr lang="en-US" sz="3100" b="1" dirty="0"/>
            </a:br>
            <a:r>
              <a:rPr lang="en-US" sz="4000" b="1" dirty="0"/>
              <a:t>Project Pediatric Hepatitis C NM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B3F9C-85E9-4A91-89DC-8CD0E2C559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5903" y="1670354"/>
            <a:ext cx="5487284" cy="44716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BACKGROUND</a:t>
            </a:r>
          </a:p>
          <a:p>
            <a:pPr marL="284163" indent="-1444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400% increase in the rate of Hepatitis C virus (HCV) infection in U.S. pregnant women from 2004-2014*</a:t>
            </a:r>
          </a:p>
          <a:p>
            <a:pPr marL="284163" indent="-1444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00" dirty="0"/>
          </a:p>
          <a:p>
            <a:pPr marL="284163" indent="-1444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As a consequence, greater risk for vertical transmission to children ~ 5-10% of births**</a:t>
            </a:r>
          </a:p>
          <a:p>
            <a:pPr marL="284163" indent="-1444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00" dirty="0"/>
          </a:p>
          <a:p>
            <a:pPr marL="284163" indent="-1444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Previously, treatment was only available for pediatric patients @ ≥ 12y, FDA recently approved for ≥ 3y</a:t>
            </a:r>
          </a:p>
          <a:p>
            <a:pPr marL="284163" indent="-1444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Pediatric HCV clinic at UNM dedicated to identification, evaluation, and treatment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AIM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Facilitate best practices for identifying and treating NM children with HCV through outreach, educational, and clinical/QI efforts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D595DF5-FF7F-4286-842B-E0BC0066B2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03809" y="1694804"/>
            <a:ext cx="6007568" cy="4471638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00" b="1" dirty="0"/>
              <a:t>METHODS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dirty="0"/>
              <a:t>Increase HCV screening and referrals in NM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5500" dirty="0"/>
              <a:t>Outreach, education and QI with clinical providers throughout NM</a:t>
            </a:r>
          </a:p>
          <a:p>
            <a:pPr marL="201168" lvl="1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5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00" b="1" dirty="0"/>
              <a:t>RESULTS</a:t>
            </a:r>
          </a:p>
          <a:p>
            <a:pPr marL="171450" indent="-1714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5500" dirty="0"/>
              <a:t>Actively treating children with HCV at the well established UNM Pediatric HCV clinic</a:t>
            </a:r>
          </a:p>
          <a:p>
            <a:pPr marL="171450" indent="-1714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5500" dirty="0"/>
              <a:t>Maintaining a pediatric HCV registry to examine demographic patterns and outcomes for children with HCV seen at the UNM Pediatric HCV clinic - 24 enrolled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5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00" b="1" dirty="0"/>
              <a:t>CONCLUSION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dirty="0"/>
              <a:t>More statewide efforts needed to address the evolving public health problem</a:t>
            </a:r>
          </a:p>
          <a:p>
            <a:pPr marL="201168" lvl="1" indent="0">
              <a:buNone/>
            </a:pPr>
            <a:endParaRPr lang="en-US" sz="2000" dirty="0"/>
          </a:p>
          <a:p>
            <a:pPr marL="201168" lvl="1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83FD57-B071-4EE3-A76A-950224E5741F}"/>
              </a:ext>
            </a:extLst>
          </p:cNvPr>
          <p:cNvSpPr txBox="1"/>
          <p:nvPr/>
        </p:nvSpPr>
        <p:spPr>
          <a:xfrm>
            <a:off x="6003809" y="5981646"/>
            <a:ext cx="60075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*</a:t>
            </a:r>
            <a:r>
              <a:rPr lang="en-US" sz="800" dirty="0" err="1"/>
              <a:t>Zibbell</a:t>
            </a:r>
            <a:r>
              <a:rPr lang="en-US" sz="800" dirty="0"/>
              <a:t>, JE, et al. (2018). </a:t>
            </a:r>
            <a:r>
              <a:rPr lang="en-US" sz="800" dirty="0" err="1"/>
              <a:t>I</a:t>
            </a:r>
            <a:r>
              <a:rPr lang="en-US" sz="800" i="1" dirty="0" err="1"/>
              <a:t>American</a:t>
            </a:r>
            <a:r>
              <a:rPr lang="en-US" sz="800" i="1" dirty="0"/>
              <a:t> Journal of Public Health, 108</a:t>
            </a:r>
            <a:r>
              <a:rPr lang="en-US" sz="800" dirty="0"/>
              <a:t>(2), 175-182.</a:t>
            </a:r>
          </a:p>
          <a:p>
            <a:r>
              <a:rPr lang="en-US" sz="800" dirty="0"/>
              <a:t>**Watts, T, et a. (2017). MMWR </a:t>
            </a:r>
            <a:r>
              <a:rPr lang="en-US" sz="800" dirty="0" err="1"/>
              <a:t>Mor</a:t>
            </a:r>
            <a:r>
              <a:rPr lang="en-US" sz="800" dirty="0"/>
              <a:t> Mortal </a:t>
            </a:r>
            <a:r>
              <a:rPr lang="en-US" sz="800" dirty="0" err="1"/>
              <a:t>Wkly</a:t>
            </a:r>
            <a:r>
              <a:rPr lang="en-US" sz="800" dirty="0"/>
              <a:t> Rep 2017; 66:1136-1139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211123C-B2B7-4472-AED3-4FF4C4816E7F}"/>
              </a:ext>
            </a:extLst>
          </p:cNvPr>
          <p:cNvSpPr txBox="1"/>
          <p:nvPr/>
        </p:nvSpPr>
        <p:spPr>
          <a:xfrm>
            <a:off x="7372974" y="52578"/>
            <a:ext cx="49790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Monique Vallabhan, DNP, FNP-BC, MSN, RN</a:t>
            </a:r>
          </a:p>
          <a:p>
            <a:pPr algn="ctr"/>
            <a:r>
              <a:rPr lang="en-US" sz="1400" b="1" dirty="0"/>
              <a:t>Ricardo Castillo, MD</a:t>
            </a:r>
          </a:p>
          <a:p>
            <a:pPr algn="ctr"/>
            <a:r>
              <a:rPr lang="en-US" sz="1400" b="1" dirty="0"/>
              <a:t>Candace Murchio, BSN, RN, CPN</a:t>
            </a:r>
          </a:p>
          <a:p>
            <a:pPr algn="ctr"/>
            <a:r>
              <a:rPr lang="en-US" sz="1400" b="1" dirty="0"/>
              <a:t>Natalie Rhoades, RN</a:t>
            </a:r>
          </a:p>
          <a:p>
            <a:pPr algn="ctr"/>
            <a:r>
              <a:rPr lang="en-US" sz="1400" b="1" dirty="0"/>
              <a:t>Elizabeth Yakes Jimenez, PHD, RD, LD</a:t>
            </a:r>
          </a:p>
          <a:p>
            <a:pPr algn="ctr"/>
            <a:r>
              <a:rPr lang="en-US" sz="1400" b="1" dirty="0"/>
              <a:t>Jacqueline Fridge, MD, MBA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B451B2E-D751-4AC8-9287-22B5E382B644}"/>
              </a:ext>
            </a:extLst>
          </p:cNvPr>
          <p:cNvSpPr txBox="1"/>
          <p:nvPr/>
        </p:nvSpPr>
        <p:spPr>
          <a:xfrm>
            <a:off x="7982748" y="1366134"/>
            <a:ext cx="43692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The authors have no conflict of interest to disclose</a:t>
            </a:r>
          </a:p>
          <a:p>
            <a:r>
              <a:rPr lang="en-US" sz="1000" dirty="0"/>
              <a:t>Funding provided in part by the NM Human Services Department</a:t>
            </a:r>
          </a:p>
        </p:txBody>
      </p:sp>
    </p:spTree>
    <p:extLst>
      <p:ext uri="{BB962C8B-B14F-4D97-AF65-F5344CB8AC3E}">
        <p14:creationId xmlns:p14="http://schemas.microsoft.com/office/powerpoint/2010/main" val="281000345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2">
      <a:dk1>
        <a:srgbClr val="000000"/>
      </a:dk1>
      <a:lt1>
        <a:srgbClr val="FFFFFF"/>
      </a:lt1>
      <a:dk2>
        <a:srgbClr val="63666A"/>
      </a:dk2>
      <a:lt2>
        <a:srgbClr val="A7A8AA"/>
      </a:lt2>
      <a:accent1>
        <a:srgbClr val="BA0C2F"/>
      </a:accent1>
      <a:accent2>
        <a:srgbClr val="BA0C2F"/>
      </a:accent2>
      <a:accent3>
        <a:srgbClr val="008A86"/>
      </a:accent3>
      <a:accent4>
        <a:srgbClr val="ED8B00"/>
      </a:accent4>
      <a:accent5>
        <a:srgbClr val="A8AA19"/>
      </a:accent5>
      <a:accent6>
        <a:srgbClr val="C05131"/>
      </a:accent6>
      <a:hlink>
        <a:srgbClr val="008A86"/>
      </a:hlink>
      <a:folHlink>
        <a:srgbClr val="BA0C2F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261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Retrospect</vt:lpstr>
      <vt:lpstr>  Project Pediatric Hepatitis C NM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Sylvia Negrete</dc:creator>
  <cp:lastModifiedBy>Christine Winfield</cp:lastModifiedBy>
  <cp:revision>91</cp:revision>
  <dcterms:created xsi:type="dcterms:W3CDTF">2020-06-13T22:20:40Z</dcterms:created>
  <dcterms:modified xsi:type="dcterms:W3CDTF">2020-09-23T15:16:37Z</dcterms:modified>
</cp:coreProperties>
</file>