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23" r:id="rId2"/>
    <p:sldId id="325" r:id="rId3"/>
    <p:sldId id="326" r:id="rId4"/>
    <p:sldId id="27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340" autoAdjust="0"/>
  </p:normalViewPr>
  <p:slideViewPr>
    <p:cSldViewPr snapToGrid="0" snapToObjects="1">
      <p:cViewPr varScale="1">
        <p:scale>
          <a:sx n="50" d="100"/>
          <a:sy n="50" d="100"/>
        </p:scale>
        <p:origin x="118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F4D40-9D1D-6344-9272-88508522E310}"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0B072-3BC2-EF48-9889-E7B9FF2D1F4A}" type="slidenum">
              <a:rPr lang="en-US" smtClean="0"/>
              <a:t>‹#›</a:t>
            </a:fld>
            <a:endParaRPr lang="en-US"/>
          </a:p>
        </p:txBody>
      </p:sp>
    </p:spTree>
    <p:extLst>
      <p:ext uri="{BB962C8B-B14F-4D97-AF65-F5344CB8AC3E}">
        <p14:creationId xmlns:p14="http://schemas.microsoft.com/office/powerpoint/2010/main" val="246999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Time per slide: slide1-</a:t>
            </a:r>
            <a:r>
              <a:rPr lang="en-US" b="1" smtClean="0"/>
              <a:t> 60s</a:t>
            </a:r>
            <a:r>
              <a:rPr lang="en-US" smtClean="0"/>
              <a:t>,   slide2 - </a:t>
            </a:r>
            <a:r>
              <a:rPr lang="en-US" b="1" smtClean="0"/>
              <a:t>35s</a:t>
            </a:r>
            <a:r>
              <a:rPr lang="en-US" smtClean="0"/>
              <a:t>, slide3 - </a:t>
            </a:r>
            <a:r>
              <a:rPr lang="en-US" b="1" smtClean="0"/>
              <a:t>45s</a:t>
            </a:r>
            <a:r>
              <a:rPr lang="en-US" smtClean="0"/>
              <a:t>, slide4 - </a:t>
            </a:r>
            <a:r>
              <a:rPr lang="en-US" b="1" smtClean="0"/>
              <a:t>10s</a:t>
            </a:r>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129933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0B072-3BC2-EF48-9889-E7B9FF2D1F4A}" type="slidenum">
              <a:rPr lang="en-US" smtClean="0"/>
              <a:t>2</a:t>
            </a:fld>
            <a:endParaRPr lang="en-US"/>
          </a:p>
        </p:txBody>
      </p:sp>
    </p:spTree>
    <p:extLst>
      <p:ext uri="{BB962C8B-B14F-4D97-AF65-F5344CB8AC3E}">
        <p14:creationId xmlns:p14="http://schemas.microsoft.com/office/powerpoint/2010/main" val="17440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Six masculinity constructs predicted low engagement in healthy lifestyle (Bias against sexual minority, dominance, sexual importance, risk taking, emotional control, and optimistic capacity).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Five masculinity construct predicted high engagement in healthy life style (Primacy of work, winning, action approach, self-reliance, and strength).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Four either have not been tested or found to predict behavior (Hypermasculinity, Conservative Masculinity, Reputation, Responsibilities/Family)</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D310B072-3BC2-EF48-9889-E7B9FF2D1F4A}" type="slidenum">
              <a:rPr lang="en-US" smtClean="0"/>
              <a:t>3</a:t>
            </a:fld>
            <a:endParaRPr lang="en-US"/>
          </a:p>
        </p:txBody>
      </p:sp>
    </p:spTree>
    <p:extLst>
      <p:ext uri="{BB962C8B-B14F-4D97-AF65-F5344CB8AC3E}">
        <p14:creationId xmlns:p14="http://schemas.microsoft.com/office/powerpoint/2010/main" val="399337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8CEF-027F-0843-AA8B-01AB528FAA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D1733A-5AA3-6B45-A0CE-D8B55CF37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FF8AB8-8032-9F4B-8250-347D8FA7F872}"/>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5" name="Footer Placeholder 4">
            <a:extLst>
              <a:ext uri="{FF2B5EF4-FFF2-40B4-BE49-F238E27FC236}">
                <a16:creationId xmlns:a16="http://schemas.microsoft.com/office/drawing/2014/main" id="{F2C9DBEB-563C-2149-BD5C-D52020396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09790-BA4D-274D-BC41-4A88B774FEAE}"/>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284144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47BA-6E6F-E440-AFC2-6CE727F313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8C2451-0781-5144-A74C-525D77D8C7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74F90-C5EB-5F4A-866B-33D91BF488E9}"/>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5" name="Footer Placeholder 4">
            <a:extLst>
              <a:ext uri="{FF2B5EF4-FFF2-40B4-BE49-F238E27FC236}">
                <a16:creationId xmlns:a16="http://schemas.microsoft.com/office/drawing/2014/main" id="{50B60078-3331-FA4B-ABF3-389776B5D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B38F3-ABF8-7249-9799-D457FF0A33D1}"/>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333919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BECD6-20F2-9646-AA00-B60CDFD4E2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99549-E482-4444-B78E-6039A7759B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7D13B-AAB0-C541-B816-158A06ED6992}"/>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5" name="Footer Placeholder 4">
            <a:extLst>
              <a:ext uri="{FF2B5EF4-FFF2-40B4-BE49-F238E27FC236}">
                <a16:creationId xmlns:a16="http://schemas.microsoft.com/office/drawing/2014/main" id="{05729A04-C03C-B74D-A7D7-E38FF9604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D9B50-BAC6-D343-B4B2-22728B89F737}"/>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345838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DEB07E-F646-2742-AF29-70580C1689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53598" y="-1579672"/>
            <a:ext cx="8723376" cy="10017343"/>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37685" y="2523632"/>
            <a:ext cx="5473313" cy="1484312"/>
          </a:xfrm>
        </p:spPr>
        <p:txBody>
          <a:bodyPr anchor="b" anchorCtr="0">
            <a:noAutofit/>
          </a:bodyPr>
          <a:lstStyle>
            <a:lvl1pPr algn="l">
              <a:defRPr sz="5400" b="1" cap="all" baseline="0">
                <a:solidFill>
                  <a:srgbClr val="1C3A62"/>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48" y="4211843"/>
            <a:ext cx="5467349"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38915" y="6059179"/>
            <a:ext cx="2868978" cy="524650"/>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7" y="4109893"/>
            <a:ext cx="2532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automatically generated">
            <a:extLst>
              <a:ext uri="{FF2B5EF4-FFF2-40B4-BE49-F238E27FC236}">
                <a16:creationId xmlns:a16="http://schemas.microsoft.com/office/drawing/2014/main" id="{D94F8DB0-D0B5-D542-B5CE-69049EFB69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398199" y="6059903"/>
            <a:ext cx="473001" cy="523202"/>
          </a:xfrm>
          <a:prstGeom prst="rect">
            <a:avLst/>
          </a:prstGeom>
        </p:spPr>
      </p:pic>
      <p:pic>
        <p:nvPicPr>
          <p:cNvPr id="17" name="Picture 16" descr="A picture containing object, clock&#10;&#10;Description automatically generated">
            <a:extLst>
              <a:ext uri="{FF2B5EF4-FFF2-40B4-BE49-F238E27FC236}">
                <a16:creationId xmlns:a16="http://schemas.microsoft.com/office/drawing/2014/main" id="{6F858222-88FA-3849-92C2-A8CF8AE694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61506" y="6059903"/>
            <a:ext cx="649492" cy="523202"/>
          </a:xfrm>
          <a:prstGeom prst="rect">
            <a:avLst/>
          </a:prstGeom>
        </p:spPr>
      </p:pic>
    </p:spTree>
    <p:extLst>
      <p:ext uri="{BB962C8B-B14F-4D97-AF65-F5344CB8AC3E}">
        <p14:creationId xmlns:p14="http://schemas.microsoft.com/office/powerpoint/2010/main" val="1660130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itation">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1AD6689-04F0-8647-A680-1D674A5DD603}"/>
              </a:ext>
            </a:extLst>
          </p:cNvPr>
          <p:cNvSpPr/>
          <p:nvPr userDrawn="1"/>
        </p:nvSpPr>
        <p:spPr>
          <a:xfrm>
            <a:off x="-243840" y="232502"/>
            <a:ext cx="12057732" cy="914400"/>
          </a:xfrm>
          <a:prstGeom prst="roundRect">
            <a:avLst/>
          </a:prstGeom>
          <a:solidFill>
            <a:srgbClr val="1C3A62">
              <a:alpha val="9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7E969B9-3269-0F4E-A840-D2EF7FC1A627}"/>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rcRect b="681"/>
          <a:stretch>
            <a:fillRect/>
          </a:stretch>
        </p:blipFill>
        <p:spPr>
          <a:xfrm>
            <a:off x="8609009" y="3243198"/>
            <a:ext cx="4229043" cy="4847560"/>
          </a:xfrm>
          <a:prstGeom prst="rect">
            <a:avLst/>
          </a:prstGeom>
        </p:spPr>
      </p:pic>
      <p:sp>
        <p:nvSpPr>
          <p:cNvPr id="11" name="Slide Number Placeholder 5">
            <a:extLst>
              <a:ext uri="{FF2B5EF4-FFF2-40B4-BE49-F238E27FC236}">
                <a16:creationId xmlns:a16="http://schemas.microsoft.com/office/drawing/2014/main" id="{95F6A0C1-B679-F842-8038-1B7B89BE6254}"/>
              </a:ext>
            </a:extLst>
          </p:cNvPr>
          <p:cNvSpPr>
            <a:spLocks noGrp="1"/>
          </p:cNvSpPr>
          <p:nvPr>
            <p:ph type="sldNum" sz="quarter" idx="12"/>
          </p:nvPr>
        </p:nvSpPr>
        <p:spPr>
          <a:xfrm>
            <a:off x="11636304" y="6412775"/>
            <a:ext cx="422525" cy="268856"/>
          </a:xfrm>
        </p:spPr>
        <p:txBody>
          <a:bodyPr lIns="0" tIns="0" rIns="0" bIns="0"/>
          <a:lstStyle>
            <a:lvl1pPr algn="ctr">
              <a:defRPr sz="1400">
                <a:solidFill>
                  <a:schemeClr val="bg1"/>
                </a:solidFill>
                <a:latin typeface="Montserrat" pitchFamily="2" charset="77"/>
              </a:defRPr>
            </a:lvl1pPr>
          </a:lstStyle>
          <a:p>
            <a:fld id="{9EC71654-96A5-4280-94F3-931C61A9F92C}" type="slidenum">
              <a:rPr lang="en-US" smtClean="0">
                <a:solidFill>
                  <a:srgbClr val="1C3A62"/>
                </a:solidFill>
              </a:rPr>
              <a:pPr/>
              <a:t>‹#›</a:t>
            </a:fld>
            <a:endParaRPr lang="en-US" dirty="0">
              <a:solidFill>
                <a:srgbClr val="1C3A62"/>
              </a:solidFill>
            </a:endParaRPr>
          </a:p>
        </p:txBody>
      </p:sp>
      <p:sp>
        <p:nvSpPr>
          <p:cNvPr id="14" name="Text Placeholder 13">
            <a:extLst>
              <a:ext uri="{FF2B5EF4-FFF2-40B4-BE49-F238E27FC236}">
                <a16:creationId xmlns:a16="http://schemas.microsoft.com/office/drawing/2014/main" id="{BC64F8F4-3AD8-B940-8C81-ED88BB3D50D3}"/>
              </a:ext>
            </a:extLst>
          </p:cNvPr>
          <p:cNvSpPr>
            <a:spLocks noGrp="1"/>
          </p:cNvSpPr>
          <p:nvPr>
            <p:ph type="body" sz="quarter" idx="13" hasCustomPrompt="1"/>
          </p:nvPr>
        </p:nvSpPr>
        <p:spPr>
          <a:xfrm>
            <a:off x="357188" y="364265"/>
            <a:ext cx="11018568" cy="650875"/>
          </a:xfrm>
        </p:spPr>
        <p:txBody>
          <a:bodyPr anchor="ctr" anchorCtr="0">
            <a:noAutofit/>
          </a:bodyPr>
          <a:lstStyle>
            <a:lvl1pPr marL="0" indent="0">
              <a:buNone/>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Funding/Citation/Acknowledgements</a:t>
            </a:r>
          </a:p>
        </p:txBody>
      </p:sp>
      <p:sp>
        <p:nvSpPr>
          <p:cNvPr id="17" name="Text Placeholder 15">
            <a:extLst>
              <a:ext uri="{FF2B5EF4-FFF2-40B4-BE49-F238E27FC236}">
                <a16:creationId xmlns:a16="http://schemas.microsoft.com/office/drawing/2014/main" id="{4D7EC947-41F6-B44F-8B6E-EFA6ED181FC5}"/>
              </a:ext>
            </a:extLst>
          </p:cNvPr>
          <p:cNvSpPr>
            <a:spLocks noGrp="1"/>
          </p:cNvSpPr>
          <p:nvPr>
            <p:ph type="body" sz="quarter" idx="15" hasCustomPrompt="1"/>
          </p:nvPr>
        </p:nvSpPr>
        <p:spPr>
          <a:xfrm>
            <a:off x="357188" y="1613096"/>
            <a:ext cx="11018568" cy="112616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Research reported in this presentation was supported in part by the Partnership for the Advancement of Cancer Research, NCI grants U54CA132383 (NMSU) and U54CA132381 (Fred Hutch). The content is solely the responsibility of the authors and does not necessarily represent the official views of the National Institutes of Health.</a:t>
            </a:r>
          </a:p>
        </p:txBody>
      </p:sp>
    </p:spTree>
    <p:extLst>
      <p:ext uri="{BB962C8B-B14F-4D97-AF65-F5344CB8AC3E}">
        <p14:creationId xmlns:p14="http://schemas.microsoft.com/office/powerpoint/2010/main" val="2442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67E9-E702-544D-8B09-CEA051839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0DEB3-7635-5746-8A29-EE954889B5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705E2-6E31-AC43-8909-3BC5872EAD3A}"/>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5" name="Footer Placeholder 4">
            <a:extLst>
              <a:ext uri="{FF2B5EF4-FFF2-40B4-BE49-F238E27FC236}">
                <a16:creationId xmlns:a16="http://schemas.microsoft.com/office/drawing/2014/main" id="{EF263588-83A5-FD4B-9D96-AB8E3D05B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1AC83-DD64-9A4B-A35A-6E783561F0D0}"/>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325141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4CD8-796C-644F-ADE3-8AA06A3740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B198A4-BA4F-9345-90CA-F3D3DA4F1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741823-C8DD-9A4D-8FB6-D816EE2AFF22}"/>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5" name="Footer Placeholder 4">
            <a:extLst>
              <a:ext uri="{FF2B5EF4-FFF2-40B4-BE49-F238E27FC236}">
                <a16:creationId xmlns:a16="http://schemas.microsoft.com/office/drawing/2014/main" id="{A2352052-6893-F045-82BB-F85AC9E08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09E22-CB53-444C-B6CC-746FAA082EDF}"/>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34289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CE34B-B559-BC43-BA1B-EDA12BF4A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1AAE10-FF8D-D541-A92A-761BC2A17C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AAD3E-911D-A847-B496-BBCB7B9F1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8452A1-81E1-4C4D-8D93-051AF6C49CC1}"/>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6" name="Footer Placeholder 5">
            <a:extLst>
              <a:ext uri="{FF2B5EF4-FFF2-40B4-BE49-F238E27FC236}">
                <a16:creationId xmlns:a16="http://schemas.microsoft.com/office/drawing/2014/main" id="{453A9A35-AD68-DC4C-894C-F0BA53A08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553331-2840-C748-8E8F-316E6819E936}"/>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412620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C695-C57F-CC49-A734-4ED188CCCF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6B9B3C-89C7-194B-987C-9B918A8ADE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6B14D8-E6C3-B345-89B2-135A9D6982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053AFD-476A-F54C-B848-5D7945BEA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B861AC-C996-614E-A32E-BB8D308854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E235A6-72D2-F946-9A35-611F541BE6C3}"/>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8" name="Footer Placeholder 7">
            <a:extLst>
              <a:ext uri="{FF2B5EF4-FFF2-40B4-BE49-F238E27FC236}">
                <a16:creationId xmlns:a16="http://schemas.microsoft.com/office/drawing/2014/main" id="{6D2ADCA9-105B-024A-BAC5-F49A8C6020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E849F-1E74-3245-A178-D5E001A2F244}"/>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132169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EB74-9829-4E44-86F6-496C41BD0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8805A4-C43B-5942-B0C0-581A431911B7}"/>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4" name="Footer Placeholder 3">
            <a:extLst>
              <a:ext uri="{FF2B5EF4-FFF2-40B4-BE49-F238E27FC236}">
                <a16:creationId xmlns:a16="http://schemas.microsoft.com/office/drawing/2014/main" id="{CB9B9846-0120-7441-9C23-AB6852F27A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27F075-B828-3840-BA90-44D3CFFB3B8B}"/>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62742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13557-AEB1-FC4D-A0B2-2FF715205C5F}"/>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3" name="Footer Placeholder 2">
            <a:extLst>
              <a:ext uri="{FF2B5EF4-FFF2-40B4-BE49-F238E27FC236}">
                <a16:creationId xmlns:a16="http://schemas.microsoft.com/office/drawing/2014/main" id="{7A44D982-BE9A-8D4D-88BA-EDE793AE68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CA1EF4-30A8-0F4B-87C4-7D9E12365BDF}"/>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27702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F448-A6A2-5F47-B279-9599B6D50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C3167D-A00D-C24B-AC48-8F9856AC06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10F6AC-6DBB-1F43-A225-18EC1624D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D917F-B95D-674C-AAAC-45AE0B4B30D1}"/>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6" name="Footer Placeholder 5">
            <a:extLst>
              <a:ext uri="{FF2B5EF4-FFF2-40B4-BE49-F238E27FC236}">
                <a16:creationId xmlns:a16="http://schemas.microsoft.com/office/drawing/2014/main" id="{FF8D96E5-B267-A74B-99B0-ED6E8E0CA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45A57-9A90-A34A-8DEC-6951A210B167}"/>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174635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FC25-1F11-BA43-9D38-12892E276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5B2735-F893-D347-B6A6-1F5FFE99C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315C57-E6F4-5947-9EA7-02C956069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3ABD8-DF70-3F46-A040-DA8D51BA6485}"/>
              </a:ext>
            </a:extLst>
          </p:cNvPr>
          <p:cNvSpPr>
            <a:spLocks noGrp="1"/>
          </p:cNvSpPr>
          <p:nvPr>
            <p:ph type="dt" sz="half" idx="10"/>
          </p:nvPr>
        </p:nvSpPr>
        <p:spPr/>
        <p:txBody>
          <a:bodyPr/>
          <a:lstStyle/>
          <a:p>
            <a:fld id="{044F5F03-0C79-6245-B935-FA5B4A1B0420}" type="datetimeFigureOut">
              <a:rPr lang="en-US" smtClean="0"/>
              <a:t>9/25/2020</a:t>
            </a:fld>
            <a:endParaRPr lang="en-US"/>
          </a:p>
        </p:txBody>
      </p:sp>
      <p:sp>
        <p:nvSpPr>
          <p:cNvPr id="6" name="Footer Placeholder 5">
            <a:extLst>
              <a:ext uri="{FF2B5EF4-FFF2-40B4-BE49-F238E27FC236}">
                <a16:creationId xmlns:a16="http://schemas.microsoft.com/office/drawing/2014/main" id="{69936381-AC8A-1F42-99A9-8CB9B4986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AB346B-FB87-294F-818C-A3C6F5ACF9A3}"/>
              </a:ext>
            </a:extLst>
          </p:cNvPr>
          <p:cNvSpPr>
            <a:spLocks noGrp="1"/>
          </p:cNvSpPr>
          <p:nvPr>
            <p:ph type="sldNum" sz="quarter" idx="12"/>
          </p:nvPr>
        </p:nvSpPr>
        <p:spPr/>
        <p:txBody>
          <a:bodyPr/>
          <a:lstStyle/>
          <a:p>
            <a:fld id="{D83E6AF2-8EDF-9D4D-9215-5980CB41E103}" type="slidenum">
              <a:rPr lang="en-US" smtClean="0"/>
              <a:t>‹#›</a:t>
            </a:fld>
            <a:endParaRPr lang="en-US"/>
          </a:p>
        </p:txBody>
      </p:sp>
    </p:spTree>
    <p:extLst>
      <p:ext uri="{BB962C8B-B14F-4D97-AF65-F5344CB8AC3E}">
        <p14:creationId xmlns:p14="http://schemas.microsoft.com/office/powerpoint/2010/main" val="32941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6A144C-A3DA-8849-A590-2B080DA54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B08193-F8D3-9545-B7A2-E6A48BFB1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8596F-9274-3044-9929-5D938E493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F5F03-0C79-6245-B935-FA5B4A1B0420}" type="datetimeFigureOut">
              <a:rPr lang="en-US" smtClean="0"/>
              <a:t>9/25/2020</a:t>
            </a:fld>
            <a:endParaRPr lang="en-US"/>
          </a:p>
        </p:txBody>
      </p:sp>
      <p:sp>
        <p:nvSpPr>
          <p:cNvPr id="5" name="Footer Placeholder 4">
            <a:extLst>
              <a:ext uri="{FF2B5EF4-FFF2-40B4-BE49-F238E27FC236}">
                <a16:creationId xmlns:a16="http://schemas.microsoft.com/office/drawing/2014/main" id="{4134C930-04DB-AE43-BF28-9C7B1D50F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081B7D-0452-284B-9ACD-38931BB5CE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E6AF2-8EDF-9D4D-9215-5980CB41E103}" type="slidenum">
              <a:rPr lang="en-US" smtClean="0"/>
              <a:t>‹#›</a:t>
            </a:fld>
            <a:endParaRPr lang="en-US"/>
          </a:p>
        </p:txBody>
      </p:sp>
    </p:spTree>
    <p:extLst>
      <p:ext uri="{BB962C8B-B14F-4D97-AF65-F5344CB8AC3E}">
        <p14:creationId xmlns:p14="http://schemas.microsoft.com/office/powerpoint/2010/main" val="102943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7A4756-A89D-424E-92AA-33A8037A46F2}"/>
              </a:ext>
            </a:extLst>
          </p:cNvPr>
          <p:cNvSpPr/>
          <p:nvPr/>
        </p:nvSpPr>
        <p:spPr>
          <a:xfrm>
            <a:off x="511628" y="137547"/>
            <a:ext cx="11338559" cy="384721"/>
          </a:xfrm>
          <a:prstGeom prst="rect">
            <a:avLst/>
          </a:prstGeom>
        </p:spPr>
        <p:txBody>
          <a:bodyPr wrap="square">
            <a:spAutoFit/>
          </a:bodyPr>
          <a:lstStyle/>
          <a:p>
            <a:r>
              <a:rPr lang="en-US" sz="1900" b="1" dirty="0">
                <a:solidFill>
                  <a:srgbClr val="002060"/>
                </a:solidFill>
                <a:latin typeface="Arial" panose="020B0604020202020204" pitchFamily="34" charset="0"/>
                <a:ea typeface="Calibri" panose="020F0502020204030204" pitchFamily="34" charset="0"/>
                <a:cs typeface="Arial" panose="020B0604020202020204" pitchFamily="34" charset="0"/>
              </a:rPr>
              <a:t>The Relationship between Masculinity Traits and Men’s Health Behaviors: A Literature Review </a:t>
            </a:r>
            <a:endParaRPr lang="en-US" sz="1900" dirty="0">
              <a:solidFill>
                <a:srgbClr val="002060"/>
              </a:solidFill>
            </a:endParaRPr>
          </a:p>
        </p:txBody>
      </p:sp>
      <p:sp>
        <p:nvSpPr>
          <p:cNvPr id="11" name="Subtitle 2">
            <a:extLst>
              <a:ext uri="{FF2B5EF4-FFF2-40B4-BE49-F238E27FC236}">
                <a16:creationId xmlns:a16="http://schemas.microsoft.com/office/drawing/2014/main" id="{2B20082B-2B5D-422A-B0F7-04789D1225B4}"/>
              </a:ext>
            </a:extLst>
          </p:cNvPr>
          <p:cNvSpPr txBox="1">
            <a:spLocks/>
          </p:cNvSpPr>
          <p:nvPr/>
        </p:nvSpPr>
        <p:spPr bwMode="auto">
          <a:xfrm>
            <a:off x="-4360" y="565132"/>
            <a:ext cx="8778249" cy="147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defRPr sz="8600">
                <a:solidFill>
                  <a:schemeClr val="tx1"/>
                </a:solidFill>
                <a:latin typeface="Arial" panose="020B0604020202020204" pitchFamily="34" charset="0"/>
                <a:ea typeface="ＭＳ Ｐゴシック" panose="020B0600070205080204" pitchFamily="34" charset="-128"/>
              </a:defRPr>
            </a:lvl1pPr>
            <a:lvl2pPr marL="742950" indent="-285750">
              <a:defRPr sz="8600">
                <a:solidFill>
                  <a:schemeClr val="tx1"/>
                </a:solidFill>
                <a:latin typeface="Arial" panose="020B0604020202020204" pitchFamily="34" charset="0"/>
                <a:ea typeface="ＭＳ Ｐゴシック" panose="020B0600070205080204" pitchFamily="34" charset="-128"/>
              </a:defRPr>
            </a:lvl2pPr>
            <a:lvl3pPr marL="1143000" indent="-228600">
              <a:defRPr sz="8600">
                <a:solidFill>
                  <a:schemeClr val="tx1"/>
                </a:solidFill>
                <a:latin typeface="Arial" panose="020B0604020202020204" pitchFamily="34" charset="0"/>
                <a:ea typeface="ＭＳ Ｐゴシック" panose="020B0600070205080204" pitchFamily="34" charset="-128"/>
              </a:defRPr>
            </a:lvl3pPr>
            <a:lvl4pPr marL="1600200" indent="-228600">
              <a:defRPr sz="8600">
                <a:solidFill>
                  <a:schemeClr val="tx1"/>
                </a:solidFill>
                <a:latin typeface="Arial" panose="020B0604020202020204" pitchFamily="34" charset="0"/>
                <a:ea typeface="ＭＳ Ｐゴシック" panose="020B0600070205080204" pitchFamily="34" charset="-128"/>
              </a:defRPr>
            </a:lvl4pPr>
            <a:lvl5pPr marL="2057400" indent="-228600">
              <a:defRPr sz="8600">
                <a:solidFill>
                  <a:schemeClr val="tx1"/>
                </a:solidFill>
                <a:latin typeface="Arial" panose="020B060402020202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600">
                <a:solidFill>
                  <a:schemeClr val="tx1"/>
                </a:solidFill>
                <a:latin typeface="Arial" panose="020B060402020202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600">
                <a:solidFill>
                  <a:schemeClr val="tx1"/>
                </a:solidFill>
                <a:latin typeface="Arial" panose="020B060402020202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600">
                <a:solidFill>
                  <a:schemeClr val="tx1"/>
                </a:solidFill>
                <a:latin typeface="Arial" panose="020B060402020202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600">
                <a:solidFill>
                  <a:schemeClr val="tx1"/>
                </a:solidFill>
                <a:latin typeface="Arial" panose="020B0604020202020204" pitchFamily="34" charset="0"/>
                <a:ea typeface="ＭＳ Ｐゴシック" panose="020B0600070205080204" pitchFamily="34" charset="-128"/>
              </a:defRPr>
            </a:lvl9pPr>
          </a:lstStyle>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Arial" panose="020B0604020202020204" pitchFamily="34" charset="0"/>
              </a:rPr>
              <a:t>Empirical studies consistently show that men are more likely than women to engage in nearly every single health risk behavior (e.g., alcohol use, tobacco use, not seeking medical care) increasing their risk of injury, disease, and death (Courtenay, 2000)</a:t>
            </a:r>
          </a:p>
          <a:p>
            <a:pPr marL="342900" marR="0" lvl="0" indent="-342900">
              <a:lnSpc>
                <a:spcPct val="107000"/>
              </a:lnSpc>
              <a:spcBef>
                <a:spcPts val="0"/>
              </a:spcBef>
              <a:spcAft>
                <a:spcPts val="800"/>
              </a:spcAft>
              <a:buFont typeface="Symbol" panose="05050102010706020507" pitchFamily="18" charset="2"/>
              <a:buChar char=""/>
            </a:pPr>
            <a:r>
              <a:rPr lang="en-US" sz="1400" dirty="0">
                <a:ea typeface="Calibri" panose="020F0502020204030204" pitchFamily="34" charset="0"/>
                <a:cs typeface="Arial" panose="020B0604020202020204" pitchFamily="34" charset="0"/>
              </a:rPr>
              <a:t>Researchers suggest that socialization of male gender roles contributes to higher frequencies of health risk behaviors and poor health outcomes (Courtenay, 2001)</a:t>
            </a:r>
          </a:p>
        </p:txBody>
      </p:sp>
      <p:sp>
        <p:nvSpPr>
          <p:cNvPr id="14" name="TextBox 43">
            <a:extLst>
              <a:ext uri="{FF2B5EF4-FFF2-40B4-BE49-F238E27FC236}">
                <a16:creationId xmlns:a16="http://schemas.microsoft.com/office/drawing/2014/main" id="{B18A7106-7F32-4914-A8B0-78F763678BD4}"/>
              </a:ext>
            </a:extLst>
          </p:cNvPr>
          <p:cNvSpPr txBox="1">
            <a:spLocks noChangeArrowheads="1"/>
          </p:cNvSpPr>
          <p:nvPr/>
        </p:nvSpPr>
        <p:spPr bwMode="auto">
          <a:xfrm>
            <a:off x="241709" y="2342574"/>
            <a:ext cx="8360184" cy="382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buNone/>
            </a:pPr>
            <a:r>
              <a:rPr lang="en-US" sz="1400" b="1" dirty="0">
                <a:latin typeface="Arial" panose="020B0604020202020204" pitchFamily="34" charset="0"/>
                <a:ea typeface="Calibri" panose="020F0502020204030204" pitchFamily="34" charset="0"/>
                <a:cs typeface="Arial" panose="020B0604020202020204" pitchFamily="34" charset="0"/>
              </a:rPr>
              <a:t>Purpose:</a:t>
            </a: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This literature review includes an investigation of various masculine traits and their relationship to men’s engagement in healthy lifestyle practices and risky health behaviors</a:t>
            </a:r>
          </a:p>
          <a:p>
            <a:pPr eaLnBrk="1" hangingPunct="1">
              <a:buFontTx/>
              <a:buNone/>
            </a:pPr>
            <a:r>
              <a:rPr lang="en-US" altLang="en-US" sz="1400" b="1" dirty="0">
                <a:latin typeface="Arial" panose="020B0604020202020204" pitchFamily="34" charset="0"/>
                <a:cs typeface="Arial" panose="020B0604020202020204" pitchFamily="34" charset="0"/>
              </a:rPr>
              <a:t>Materials and Methods</a:t>
            </a:r>
          </a:p>
          <a:p>
            <a:pPr marL="342900" marR="0" lvl="0" indent="-342900">
              <a:lnSpc>
                <a:spcPct val="107000"/>
              </a:lnSpc>
              <a:spcBef>
                <a:spcPts val="0"/>
              </a:spcBef>
              <a:spcAft>
                <a:spcPts val="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A literature review of studies examining the relationship of masculinity traits to men’s health behaviors was conducted using PsycINFO, PubMed, </a:t>
            </a:r>
            <a:r>
              <a:rPr lang="en-US" sz="1400" dirty="0" err="1">
                <a:latin typeface="Arial" panose="020B0604020202020204" pitchFamily="34" charset="0"/>
                <a:ea typeface="Calibri" panose="020F0502020204030204" pitchFamily="34" charset="0"/>
                <a:cs typeface="Arial" panose="020B0604020202020204" pitchFamily="34" charset="0"/>
              </a:rPr>
              <a:t>PsycArticles</a:t>
            </a:r>
            <a:r>
              <a:rPr lang="en-US" sz="1400" dirty="0">
                <a:latin typeface="Arial" panose="020B0604020202020204" pitchFamily="34" charset="0"/>
                <a:ea typeface="Calibri" panose="020F0502020204030204" pitchFamily="34" charset="0"/>
                <a:cs typeface="Arial" panose="020B0604020202020204" pitchFamily="34" charset="0"/>
              </a:rPr>
              <a:t>, and </a:t>
            </a:r>
            <a:r>
              <a:rPr lang="en-US" sz="1400" dirty="0" err="1">
                <a:latin typeface="Arial" panose="020B0604020202020204" pitchFamily="34" charset="0"/>
                <a:ea typeface="Calibri" panose="020F0502020204030204" pitchFamily="34" charset="0"/>
                <a:cs typeface="Arial" panose="020B0604020202020204" pitchFamily="34" charset="0"/>
              </a:rPr>
              <a:t>PsycTest</a:t>
            </a:r>
            <a:r>
              <a:rPr lang="en-US" sz="1400" dirty="0">
                <a:latin typeface="Arial" panose="020B0604020202020204" pitchFamily="34" charset="0"/>
                <a:ea typeface="Calibri" panose="020F0502020204030204" pitchFamily="34" charset="0"/>
                <a:cs typeface="Arial" panose="020B0604020202020204" pitchFamily="34" charset="0"/>
              </a:rPr>
              <a:t> databases</a:t>
            </a:r>
          </a:p>
          <a:p>
            <a:pPr marL="342900" marR="0" lvl="0" indent="-342900">
              <a:lnSpc>
                <a:spcPct val="107000"/>
              </a:lnSpc>
              <a:spcBef>
                <a:spcPts val="0"/>
              </a:spcBef>
              <a:spcAft>
                <a:spcPts val="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Search terms used were: </a:t>
            </a:r>
          </a:p>
          <a:p>
            <a:pPr marL="1085850" lvl="1" indent="-342900">
              <a:lnSpc>
                <a:spcPct val="107000"/>
              </a:lnSpc>
              <a:spcBef>
                <a:spcPts val="0"/>
              </a:spcBef>
              <a:spcAft>
                <a:spcPts val="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Masculinity and machismo</a:t>
            </a:r>
          </a:p>
          <a:p>
            <a:pPr marL="1085850" lvl="1" indent="-342900">
              <a:lnSpc>
                <a:spcPct val="107000"/>
              </a:lnSpc>
              <a:spcBef>
                <a:spcPts val="0"/>
              </a:spcBef>
              <a:spcAft>
                <a:spcPts val="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Men’s health risk</a:t>
            </a:r>
          </a:p>
          <a:p>
            <a:pPr marL="1085850" lvl="1" indent="-342900">
              <a:lnSpc>
                <a:spcPct val="107000"/>
              </a:lnSpc>
              <a:spcBef>
                <a:spcPts val="0"/>
              </a:spcBef>
              <a:spcAft>
                <a:spcPts val="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Men’s health behavior</a:t>
            </a:r>
          </a:p>
          <a:p>
            <a:pPr marL="1085850" lvl="1" indent="-342900">
              <a:lnSpc>
                <a:spcPct val="107000"/>
              </a:lnSpc>
              <a:spcBef>
                <a:spcPts val="0"/>
              </a:spcBef>
              <a:spcAft>
                <a:spcPts val="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Underserved population </a:t>
            </a:r>
          </a:p>
          <a:p>
            <a:pPr marL="342900" marR="0" lvl="0" indent="-342900">
              <a:lnSpc>
                <a:spcPct val="107000"/>
              </a:lnSpc>
              <a:spcBef>
                <a:spcPts val="0"/>
              </a:spcBef>
              <a:spcAft>
                <a:spcPts val="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All articles considered were published between 2000 and 2019</a:t>
            </a:r>
          </a:p>
          <a:p>
            <a:pPr marL="342900" marR="0" lvl="0" indent="-342900">
              <a:lnSpc>
                <a:spcPct val="107000"/>
              </a:lnSpc>
              <a:spcBef>
                <a:spcPts val="0"/>
              </a:spcBef>
              <a:spcAft>
                <a:spcPts val="80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All articles were peer-reviewed</a:t>
            </a:r>
            <a:endParaRPr lang="en-US" altLang="en-US" sz="1400" dirty="0">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Articles that examined the significant influence of masculinity traits on health behaviors in men were retained for this study</a:t>
            </a:r>
          </a:p>
        </p:txBody>
      </p:sp>
      <p:pic>
        <p:nvPicPr>
          <p:cNvPr id="17" name="Picture 16">
            <a:extLst>
              <a:ext uri="{FF2B5EF4-FFF2-40B4-BE49-F238E27FC236}">
                <a16:creationId xmlns:a16="http://schemas.microsoft.com/office/drawing/2014/main" id="{3A8355DA-B944-4C2F-9A19-104A2683F723}"/>
              </a:ext>
            </a:extLst>
          </p:cNvPr>
          <p:cNvPicPr>
            <a:picLocks noChangeAspect="1"/>
          </p:cNvPicPr>
          <p:nvPr/>
        </p:nvPicPr>
        <p:blipFill>
          <a:blip r:embed="rId3"/>
          <a:stretch>
            <a:fillRect/>
          </a:stretch>
        </p:blipFill>
        <p:spPr>
          <a:xfrm>
            <a:off x="8601892" y="574713"/>
            <a:ext cx="3445192" cy="2107527"/>
          </a:xfrm>
          <a:prstGeom prst="rect">
            <a:avLst/>
          </a:prstGeom>
        </p:spPr>
      </p:pic>
      <p:sp>
        <p:nvSpPr>
          <p:cNvPr id="8" name="Rectangle 7">
            <a:extLst>
              <a:ext uri="{FF2B5EF4-FFF2-40B4-BE49-F238E27FC236}">
                <a16:creationId xmlns:a16="http://schemas.microsoft.com/office/drawing/2014/main" id="{A709941D-E35D-48A1-BE05-D284A35FF6D9}"/>
              </a:ext>
            </a:extLst>
          </p:cNvPr>
          <p:cNvSpPr/>
          <p:nvPr/>
        </p:nvSpPr>
        <p:spPr>
          <a:xfrm>
            <a:off x="6370320" y="4023360"/>
            <a:ext cx="2712720" cy="1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BD9FACB-4B2F-4DA0-BB14-3160270FCED2}"/>
              </a:ext>
            </a:extLst>
          </p:cNvPr>
          <p:cNvPicPr>
            <a:picLocks noChangeAspect="1"/>
          </p:cNvPicPr>
          <p:nvPr/>
        </p:nvPicPr>
        <p:blipFill>
          <a:blip r:embed="rId4"/>
          <a:stretch>
            <a:fillRect/>
          </a:stretch>
        </p:blipFill>
        <p:spPr>
          <a:xfrm>
            <a:off x="8154620" y="3429000"/>
            <a:ext cx="3863797" cy="2107526"/>
          </a:xfrm>
          <a:prstGeom prst="rect">
            <a:avLst/>
          </a:prstGeom>
        </p:spPr>
      </p:pic>
    </p:spTree>
    <p:extLst>
      <p:ext uri="{BB962C8B-B14F-4D97-AF65-F5344CB8AC3E}">
        <p14:creationId xmlns:p14="http://schemas.microsoft.com/office/powerpoint/2010/main" val="21164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cstate="screen">
            <a:alphaModFix amt="5000"/>
            <a:extLst>
              <a:ext uri="{28A0092B-C50C-407E-A947-70E740481C1C}">
                <a14:useLocalDpi xmlns:a14="http://schemas.microsoft.com/office/drawing/2010/main"/>
              </a:ext>
            </a:extLst>
          </a:blip>
          <a:srcRect b="681"/>
          <a:stretch>
            <a:fillRect/>
          </a:stretch>
        </p:blipFill>
        <p:spPr>
          <a:xfrm>
            <a:off x="8609009" y="3243198"/>
            <a:ext cx="3709265" cy="4251762"/>
          </a:xfrm>
          <a:prstGeom prst="rect">
            <a:avLst/>
          </a:prstGeom>
        </p:spPr>
      </p:pic>
      <p:sp>
        <p:nvSpPr>
          <p:cNvPr id="14" name="Slide Number Placeholder 5">
            <a:extLst>
              <a:ext uri="{FF2B5EF4-FFF2-40B4-BE49-F238E27FC236}">
                <a16:creationId xmlns:a16="http://schemas.microsoft.com/office/drawing/2014/main" id="{FEBEF926-A58D-5B4B-8F57-8C1C5D4493DF}"/>
              </a:ext>
            </a:extLst>
          </p:cNvPr>
          <p:cNvSpPr>
            <a:spLocks noGrp="1"/>
          </p:cNvSpPr>
          <p:nvPr>
            <p:ph type="sldNum" sz="quarter" idx="12"/>
          </p:nvPr>
        </p:nvSpPr>
        <p:spPr>
          <a:xfrm>
            <a:off x="11636304" y="6412775"/>
            <a:ext cx="422525" cy="268856"/>
          </a:xfrm>
        </p:spPr>
        <p:txBody>
          <a:bodyPr lIns="0" tIns="0" rIns="0" bIns="0"/>
          <a:lstStyle>
            <a:lvl1pPr algn="ctr">
              <a:defRPr sz="900">
                <a:solidFill>
                  <a:schemeClr val="bg1"/>
                </a:solidFill>
                <a:latin typeface="+mn-lt"/>
              </a:defRPr>
            </a:lvl1pPr>
          </a:lstStyle>
          <a:p>
            <a:fld id="{9EC71654-96A5-4280-94F3-931C61A9F92C}" type="slidenum">
              <a:rPr lang="en-US" sz="1600" noProof="0" smtClean="0">
                <a:solidFill>
                  <a:srgbClr val="1C3A62"/>
                </a:solidFill>
              </a:rPr>
              <a:pPr/>
              <a:t>2</a:t>
            </a:fld>
            <a:endParaRPr lang="en-US" sz="1600" noProof="0" dirty="0">
              <a:solidFill>
                <a:srgbClr val="1C3A62"/>
              </a:solidFill>
            </a:endParaRPr>
          </a:p>
        </p:txBody>
      </p:sp>
      <p:sp>
        <p:nvSpPr>
          <p:cNvPr id="10" name="Rounded Rectangle 9">
            <a:extLst>
              <a:ext uri="{FF2B5EF4-FFF2-40B4-BE49-F238E27FC236}">
                <a16:creationId xmlns:a16="http://schemas.microsoft.com/office/drawing/2014/main" id="{81E15628-99E6-DE41-8276-52DF20B12D7E}"/>
              </a:ext>
            </a:extLst>
          </p:cNvPr>
          <p:cNvSpPr/>
          <p:nvPr/>
        </p:nvSpPr>
        <p:spPr>
          <a:xfrm>
            <a:off x="-104504" y="143295"/>
            <a:ext cx="11918395" cy="488677"/>
          </a:xfrm>
          <a:prstGeom prst="roundRect">
            <a:avLst/>
          </a:prstGeom>
          <a:solidFill>
            <a:srgbClr val="1C3A62">
              <a:alpha val="9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chemeClr val="bg1"/>
                </a:solidFill>
                <a:latin typeface="Arial" panose="020B0604020202020204" pitchFamily="34" charset="0"/>
                <a:cs typeface="Arial" panose="020B0604020202020204" pitchFamily="34" charset="0"/>
              </a:rPr>
              <a:t>Results</a:t>
            </a:r>
          </a:p>
        </p:txBody>
      </p:sp>
      <p:sp>
        <p:nvSpPr>
          <p:cNvPr id="15" name="TextBox 14">
            <a:extLst>
              <a:ext uri="{FF2B5EF4-FFF2-40B4-BE49-F238E27FC236}">
                <a16:creationId xmlns:a16="http://schemas.microsoft.com/office/drawing/2014/main" id="{88C8030A-E481-4AB8-9CF7-1B880E8D61F1}"/>
              </a:ext>
            </a:extLst>
          </p:cNvPr>
          <p:cNvSpPr txBox="1"/>
          <p:nvPr/>
        </p:nvSpPr>
        <p:spPr>
          <a:xfrm>
            <a:off x="300724" y="768584"/>
            <a:ext cx="1093773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Thirty-one articles were identified, listing 6 different inventories of masculine traits. Across the different inventories,</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15 unique masculinity constructs were assessed</a:t>
            </a:r>
          </a:p>
        </p:txBody>
      </p:sp>
      <p:sp>
        <p:nvSpPr>
          <p:cNvPr id="5" name="TextBox 4">
            <a:extLst>
              <a:ext uri="{FF2B5EF4-FFF2-40B4-BE49-F238E27FC236}">
                <a16:creationId xmlns:a16="http://schemas.microsoft.com/office/drawing/2014/main" id="{343164AA-E8A7-45B2-B572-B2B88C4EE07A}"/>
              </a:ext>
            </a:extLst>
          </p:cNvPr>
          <p:cNvSpPr txBox="1"/>
          <p:nvPr/>
        </p:nvSpPr>
        <p:spPr>
          <a:xfrm>
            <a:off x="7160622" y="3812177"/>
            <a:ext cx="4637325" cy="206210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Four masculinity constructs predicted high engagement in risky behaviors (dominance, sexual importance, emotional control, self-reliance).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Three masculinity constructs predicted low engagement in risky behaviors (winning, primacy of work, emotional control).</a:t>
            </a:r>
            <a:endParaRPr lang="en-US" sz="1600" dirty="0"/>
          </a:p>
        </p:txBody>
      </p:sp>
      <p:pic>
        <p:nvPicPr>
          <p:cNvPr id="19" name="Picture 18">
            <a:extLst>
              <a:ext uri="{FF2B5EF4-FFF2-40B4-BE49-F238E27FC236}">
                <a16:creationId xmlns:a16="http://schemas.microsoft.com/office/drawing/2014/main" id="{15C05345-AA05-44F8-A36D-C43687DAE040}"/>
              </a:ext>
            </a:extLst>
          </p:cNvPr>
          <p:cNvPicPr>
            <a:picLocks noChangeAspect="1"/>
          </p:cNvPicPr>
          <p:nvPr/>
        </p:nvPicPr>
        <p:blipFill>
          <a:blip r:embed="rId4"/>
          <a:stretch>
            <a:fillRect/>
          </a:stretch>
        </p:blipFill>
        <p:spPr>
          <a:xfrm>
            <a:off x="7683641" y="1588908"/>
            <a:ext cx="3554822" cy="1933840"/>
          </a:xfrm>
          <a:prstGeom prst="rect">
            <a:avLst/>
          </a:prstGeom>
        </p:spPr>
      </p:pic>
      <p:graphicFrame>
        <p:nvGraphicFramePr>
          <p:cNvPr id="20" name="Table 19">
            <a:extLst>
              <a:ext uri="{FF2B5EF4-FFF2-40B4-BE49-F238E27FC236}">
                <a16:creationId xmlns:a16="http://schemas.microsoft.com/office/drawing/2014/main" id="{A37C2B06-3F21-465D-BEC3-736C7A5A7132}"/>
              </a:ext>
            </a:extLst>
          </p:cNvPr>
          <p:cNvGraphicFramePr>
            <a:graphicFrameLocks noGrp="1"/>
          </p:cNvGraphicFramePr>
          <p:nvPr>
            <p:extLst>
              <p:ext uri="{D42A27DB-BD31-4B8C-83A1-F6EECF244321}">
                <p14:modId xmlns:p14="http://schemas.microsoft.com/office/powerpoint/2010/main" val="740094778"/>
              </p:ext>
            </p:extLst>
          </p:nvPr>
        </p:nvGraphicFramePr>
        <p:xfrm>
          <a:off x="324000" y="3845160"/>
          <a:ext cx="6623699" cy="2568393"/>
        </p:xfrm>
        <a:graphic>
          <a:graphicData uri="http://schemas.openxmlformats.org/drawingml/2006/table">
            <a:tbl>
              <a:tblPr firstRow="1" firstCol="1" bandRow="1">
                <a:tableStyleId>{5C22544A-7EE6-4342-B048-85BDC9FD1C3A}</a:tableStyleId>
              </a:tblPr>
              <a:tblGrid>
                <a:gridCol w="1537644">
                  <a:extLst>
                    <a:ext uri="{9D8B030D-6E8A-4147-A177-3AD203B41FA5}">
                      <a16:colId xmlns:a16="http://schemas.microsoft.com/office/drawing/2014/main" val="20000"/>
                    </a:ext>
                  </a:extLst>
                </a:gridCol>
                <a:gridCol w="2483887">
                  <a:extLst>
                    <a:ext uri="{9D8B030D-6E8A-4147-A177-3AD203B41FA5}">
                      <a16:colId xmlns:a16="http://schemas.microsoft.com/office/drawing/2014/main" val="20001"/>
                    </a:ext>
                  </a:extLst>
                </a:gridCol>
                <a:gridCol w="2602168">
                  <a:extLst>
                    <a:ext uri="{9D8B030D-6E8A-4147-A177-3AD203B41FA5}">
                      <a16:colId xmlns:a16="http://schemas.microsoft.com/office/drawing/2014/main" val="20002"/>
                    </a:ext>
                  </a:extLst>
                </a:gridCol>
              </a:tblGrid>
              <a:tr h="358418">
                <a:tc gridSpan="3">
                  <a:txBody>
                    <a:bodyPr/>
                    <a:lstStyle/>
                    <a:p>
                      <a:pPr marL="0" marR="0" lvl="0" indent="0" algn="l" defTabSz="2194560" rtl="0" eaLnBrk="1" fontAlgn="auto" latinLnBrk="0" hangingPunct="1">
                        <a:lnSpc>
                          <a:spcPct val="107000"/>
                        </a:lnSpc>
                        <a:spcBef>
                          <a:spcPts val="0"/>
                        </a:spcBef>
                        <a:spcAft>
                          <a:spcPts val="0"/>
                        </a:spcAft>
                        <a:buClrTx/>
                        <a:buSzTx/>
                        <a:buFontTx/>
                        <a:buNone/>
                        <a:tabLst/>
                        <a:defRPr/>
                      </a:pPr>
                      <a:r>
                        <a:rPr lang="en-US" altLang="en-US" sz="1400" b="1" dirty="0">
                          <a:solidFill>
                            <a:schemeClr val="bg1"/>
                          </a:solidFill>
                          <a:latin typeface="Arial" panose="020B0604020202020204" pitchFamily="34" charset="0"/>
                          <a:cs typeface="Arial" panose="020B0604020202020204" pitchFamily="34" charset="0"/>
                        </a:rPr>
                        <a:t>Table 2: Masculinity constructs that significantly predict risk behaviors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0037"/>
                    </a:solidFill>
                  </a:tcPr>
                </a:tc>
                <a:tc hMerge="1">
                  <a:txBody>
                    <a:bodyPr/>
                    <a:lstStyle/>
                    <a:p>
                      <a:pPr marL="0" marR="0" algn="l">
                        <a:lnSpc>
                          <a:spcPct val="107000"/>
                        </a:lnSpc>
                        <a:spcBef>
                          <a:spcPts val="0"/>
                        </a:spcBef>
                        <a:spcAft>
                          <a:spcPts val="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marR="0" algn="l">
                        <a:lnSpc>
                          <a:spcPct val="107000"/>
                        </a:lnSpc>
                        <a:spcBef>
                          <a:spcPts val="0"/>
                        </a:spcBef>
                        <a:spcAft>
                          <a:spcPts val="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0275909"/>
                  </a:ext>
                </a:extLst>
              </a:tr>
              <a:tr h="831648">
                <a:tc>
                  <a:txBody>
                    <a:bodyPr/>
                    <a:lstStyle/>
                    <a:p>
                      <a:pPr marL="0" marR="0" algn="l">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Risk Behaviors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gn="l">
                        <a:lnSpc>
                          <a:spcPct val="107000"/>
                        </a:lnSpc>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Masculinity constructs predicting high risk behaviors</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gn="l">
                        <a:lnSpc>
                          <a:spcPct val="107000"/>
                        </a:lnSpc>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Masculinity constructs predicting low risk behaviors</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extLst>
                  <a:ext uri="{0D108BD9-81ED-4DB2-BD59-A6C34878D82A}">
                    <a16:rowId xmlns:a16="http://schemas.microsoft.com/office/drawing/2014/main" val="10000"/>
                  </a:ext>
                </a:extLst>
              </a:tr>
              <a:tr h="833934">
                <a:tc>
                  <a:txBody>
                    <a:bodyPr/>
                    <a:lstStyle/>
                    <a:p>
                      <a:pPr marL="0" marR="0" algn="l">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Substance used</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gn="l">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Dominance</a:t>
                      </a:r>
                      <a:r>
                        <a:rPr lang="en-US" sz="1400" baseline="30000" dirty="0">
                          <a:effectLst/>
                          <a:latin typeface="Arial" panose="020B0604020202020204" pitchFamily="34" charset="0"/>
                          <a:cs typeface="Arial" panose="020B0604020202020204" pitchFamily="34" charset="0"/>
                        </a:rPr>
                        <a:t>3, 8, 9, 10, 11, 12</a:t>
                      </a:r>
                      <a:endParaRPr lang="en-US" sz="14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Sexual Importance</a:t>
                      </a:r>
                      <a:r>
                        <a:rPr lang="en-US" sz="1400" baseline="30000" dirty="0">
                          <a:effectLst/>
                          <a:latin typeface="Arial" panose="020B0604020202020204" pitchFamily="34" charset="0"/>
                          <a:cs typeface="Arial" panose="020B0604020202020204" pitchFamily="34" charset="0"/>
                        </a:rPr>
                        <a:t>3, 7, 10, 11</a:t>
                      </a:r>
                      <a:endParaRPr lang="en-US" sz="14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Emotional Control</a:t>
                      </a:r>
                      <a:r>
                        <a:rPr lang="en-US" sz="1400" b="1" baseline="30000" dirty="0">
                          <a:effectLst/>
                          <a:latin typeface="Arial" panose="020B0604020202020204" pitchFamily="34" charset="0"/>
                          <a:cs typeface="Arial" panose="020B0604020202020204" pitchFamily="34" charset="0"/>
                        </a:rPr>
                        <a:t>4</a:t>
                      </a:r>
                      <a:r>
                        <a:rPr lang="en-US" sz="1400" baseline="30000" dirty="0">
                          <a:effectLst/>
                          <a:latin typeface="Arial" panose="020B0604020202020204" pitchFamily="34" charset="0"/>
                          <a:cs typeface="Arial" panose="020B0604020202020204" pitchFamily="34" charset="0"/>
                        </a:rPr>
                        <a:t>, 7, 8, 10, 11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Winning</a:t>
                      </a:r>
                      <a:r>
                        <a:rPr lang="en-US" sz="1400" baseline="30000" dirty="0">
                          <a:effectLst/>
                          <a:latin typeface="Arial" panose="020B0604020202020204" pitchFamily="34" charset="0"/>
                          <a:cs typeface="Arial" panose="020B0604020202020204" pitchFamily="34" charset="0"/>
                        </a:rPr>
                        <a:t>3, 4, 7, 10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44393">
                <a:tc>
                  <a:txBody>
                    <a:bodyPr/>
                    <a:lstStyle/>
                    <a:p>
                      <a:pPr marL="0" marR="0" algn="l">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Anger and stress</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gn="l">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Dominance</a:t>
                      </a:r>
                      <a:r>
                        <a:rPr lang="en-US" sz="1400" baseline="30000" dirty="0">
                          <a:effectLst/>
                          <a:latin typeface="Arial" panose="020B0604020202020204" pitchFamily="34" charset="0"/>
                          <a:cs typeface="Arial" panose="020B0604020202020204" pitchFamily="34" charset="0"/>
                        </a:rPr>
                        <a:t>3, 8, 9, 10, 11, 12</a:t>
                      </a:r>
                      <a:endParaRPr lang="en-US" sz="14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Self-Reliance</a:t>
                      </a:r>
                      <a:r>
                        <a:rPr lang="en-US" sz="1400" baseline="30000" dirty="0">
                          <a:effectLst/>
                          <a:latin typeface="Arial" panose="020B0604020202020204" pitchFamily="34" charset="0"/>
                          <a:cs typeface="Arial" panose="020B0604020202020204" pitchFamily="34" charset="0"/>
                        </a:rPr>
                        <a:t>3, 4, 9, 10, 11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tc>
                  <a:txBody>
                    <a:bodyPr/>
                    <a:lstStyle/>
                    <a:p>
                      <a:pPr marL="0" marR="0" algn="l">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Primacy of Work</a:t>
                      </a:r>
                      <a:r>
                        <a:rPr lang="en-US" sz="1400" baseline="30000" dirty="0">
                          <a:effectLst/>
                          <a:latin typeface="Arial" panose="020B0604020202020204" pitchFamily="34" charset="0"/>
                          <a:cs typeface="Arial" panose="020B0604020202020204" pitchFamily="34" charset="0"/>
                        </a:rPr>
                        <a:t>3, 10</a:t>
                      </a:r>
                      <a:endParaRPr lang="en-US" sz="14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Emotional Control</a:t>
                      </a:r>
                      <a:r>
                        <a:rPr lang="en-US" sz="1400" b="1" baseline="30000" dirty="0">
                          <a:effectLst/>
                          <a:latin typeface="Arial" panose="020B0604020202020204" pitchFamily="34" charset="0"/>
                          <a:cs typeface="Arial" panose="020B0604020202020204" pitchFamily="34" charset="0"/>
                        </a:rPr>
                        <a:t>4</a:t>
                      </a:r>
                      <a:r>
                        <a:rPr lang="en-US" sz="1400" baseline="30000" dirty="0">
                          <a:effectLst/>
                          <a:latin typeface="Arial" panose="020B0604020202020204" pitchFamily="34" charset="0"/>
                          <a:cs typeface="Arial" panose="020B0604020202020204" pitchFamily="34" charset="0"/>
                        </a:rPr>
                        <a:t>, 7, 8, 10, 11</a:t>
                      </a:r>
                      <a:r>
                        <a:rPr lang="en-US" sz="1400"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extLst>
                  <a:ext uri="{0D108BD9-81ED-4DB2-BD59-A6C34878D82A}">
                    <a16:rowId xmlns:a16="http://schemas.microsoft.com/office/drawing/2014/main" val="10002"/>
                  </a:ext>
                </a:extLst>
              </a:tr>
            </a:tbl>
          </a:graphicData>
        </a:graphic>
      </p:graphicFrame>
      <p:sp>
        <p:nvSpPr>
          <p:cNvPr id="29" name="TextBox 59">
            <a:extLst>
              <a:ext uri="{FF2B5EF4-FFF2-40B4-BE49-F238E27FC236}">
                <a16:creationId xmlns:a16="http://schemas.microsoft.com/office/drawing/2014/main" id="{BEDEF296-77B0-4243-B75F-4A70BBDE7E55}"/>
              </a:ext>
            </a:extLst>
          </p:cNvPr>
          <p:cNvSpPr txBox="1">
            <a:spLocks noChangeArrowheads="1"/>
          </p:cNvSpPr>
          <p:nvPr/>
        </p:nvSpPr>
        <p:spPr bwMode="auto">
          <a:xfrm>
            <a:off x="243840" y="6432394"/>
            <a:ext cx="6198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GB" altLang="en-US" sz="900" dirty="0">
                <a:latin typeface="Arial" panose="020B0604020202020204" pitchFamily="34" charset="0"/>
                <a:cs typeface="Arial" panose="020B0604020202020204" pitchFamily="34" charset="0"/>
              </a:rPr>
              <a:t>Note: Constructs listed in bold positively and negatively predict risk </a:t>
            </a:r>
            <a:r>
              <a:rPr lang="en-GB" altLang="en-US" sz="900" dirty="0" err="1">
                <a:latin typeface="Arial" panose="020B0604020202020204" pitchFamily="34" charset="0"/>
                <a:cs typeface="Arial" panose="020B0604020202020204" pitchFamily="34" charset="0"/>
              </a:rPr>
              <a:t>behaviors</a:t>
            </a:r>
            <a:r>
              <a:rPr lang="en-GB" altLang="en-US" sz="900" dirty="0">
                <a:latin typeface="Arial" panose="020B0604020202020204" pitchFamily="34" charset="0"/>
                <a:cs typeface="Arial" panose="020B0604020202020204" pitchFamily="34" charset="0"/>
              </a:rPr>
              <a:t> </a:t>
            </a:r>
          </a:p>
        </p:txBody>
      </p:sp>
      <p:graphicFrame>
        <p:nvGraphicFramePr>
          <p:cNvPr id="30" name="Table 29">
            <a:extLst>
              <a:ext uri="{FF2B5EF4-FFF2-40B4-BE49-F238E27FC236}">
                <a16:creationId xmlns:a16="http://schemas.microsoft.com/office/drawing/2014/main" id="{3AAE9935-9262-4E94-AA29-2BB891D357AF}"/>
              </a:ext>
            </a:extLst>
          </p:cNvPr>
          <p:cNvGraphicFramePr>
            <a:graphicFrameLocks noGrp="1"/>
          </p:cNvGraphicFramePr>
          <p:nvPr>
            <p:extLst>
              <p:ext uri="{D42A27DB-BD31-4B8C-83A1-F6EECF244321}">
                <p14:modId xmlns:p14="http://schemas.microsoft.com/office/powerpoint/2010/main" val="2190171588"/>
              </p:ext>
            </p:extLst>
          </p:nvPr>
        </p:nvGraphicFramePr>
        <p:xfrm>
          <a:off x="343536" y="1459231"/>
          <a:ext cx="6754324" cy="1992766"/>
        </p:xfrm>
        <a:graphic>
          <a:graphicData uri="http://schemas.openxmlformats.org/drawingml/2006/table">
            <a:tbl>
              <a:tblPr firstRow="1" firstCol="1" bandRow="1">
                <a:tableStyleId>{BC89EF96-8CEA-46FF-86C4-4CE0E7609802}</a:tableStyleId>
              </a:tblPr>
              <a:tblGrid>
                <a:gridCol w="4147535">
                  <a:extLst>
                    <a:ext uri="{9D8B030D-6E8A-4147-A177-3AD203B41FA5}">
                      <a16:colId xmlns:a16="http://schemas.microsoft.com/office/drawing/2014/main" val="20000"/>
                    </a:ext>
                  </a:extLst>
                </a:gridCol>
                <a:gridCol w="2606789">
                  <a:extLst>
                    <a:ext uri="{9D8B030D-6E8A-4147-A177-3AD203B41FA5}">
                      <a16:colId xmlns:a16="http://schemas.microsoft.com/office/drawing/2014/main" val="20001"/>
                    </a:ext>
                  </a:extLst>
                </a:gridCol>
              </a:tblGrid>
              <a:tr h="168264">
                <a:tc gridSpan="2">
                  <a:txBody>
                    <a:bodyPr/>
                    <a:lstStyle/>
                    <a:p>
                      <a:pPr marL="0" marR="0" lvl="0" indent="0" algn="l" defTabSz="2194560" rtl="0" eaLnBrk="1" fontAlgn="auto" latinLnBrk="0" hangingPunct="1">
                        <a:lnSpc>
                          <a:spcPct val="107000"/>
                        </a:lnSpc>
                        <a:spcBef>
                          <a:spcPts val="0"/>
                        </a:spcBef>
                        <a:spcAft>
                          <a:spcPts val="800"/>
                        </a:spcAft>
                        <a:buClrTx/>
                        <a:buSzTx/>
                        <a:buFontTx/>
                        <a:buNone/>
                        <a:tabLst/>
                        <a:defRPr/>
                      </a:pPr>
                      <a:r>
                        <a:rPr lang="en-US" altLang="en-US" sz="1400" b="1" dirty="0">
                          <a:solidFill>
                            <a:schemeClr val="bg1"/>
                          </a:solidFill>
                          <a:latin typeface="Arial" panose="020B0604020202020204" pitchFamily="34" charset="0"/>
                          <a:cs typeface="Arial" panose="020B0604020202020204" pitchFamily="34" charset="0"/>
                        </a:rPr>
                        <a:t>Table 1: Masculinity Inventories Identified in the Literature Review   </a:t>
                      </a: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0037"/>
                    </a:solidFill>
                  </a:tcPr>
                </a:tc>
                <a:tc hMerge="1">
                  <a:txBody>
                    <a:bodyPr/>
                    <a:lstStyle/>
                    <a:p>
                      <a:pPr marL="0" marR="0">
                        <a:lnSpc>
                          <a:spcPct val="107000"/>
                        </a:lnSpc>
                        <a:spcBef>
                          <a:spcPts val="0"/>
                        </a:spcBef>
                        <a:spcAft>
                          <a:spcPts val="80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5" marB="0"/>
                </a:tc>
                <a:extLst>
                  <a:ext uri="{0D108BD9-81ED-4DB2-BD59-A6C34878D82A}">
                    <a16:rowId xmlns:a16="http://schemas.microsoft.com/office/drawing/2014/main" val="1630173940"/>
                  </a:ext>
                </a:extLst>
              </a:tr>
              <a:tr h="168264">
                <a:tc>
                  <a:txBody>
                    <a:bodyPr/>
                    <a:lstStyle/>
                    <a:p>
                      <a:pPr marL="0" marR="0">
                        <a:lnSpc>
                          <a:spcPct val="107000"/>
                        </a:lnSpc>
                        <a:spcBef>
                          <a:spcPts val="0"/>
                        </a:spcBef>
                        <a:spcAft>
                          <a:spcPts val="800"/>
                        </a:spcAft>
                      </a:pPr>
                      <a:r>
                        <a:rPr lang="en-GB" sz="1400" dirty="0">
                          <a:solidFill>
                            <a:schemeClr val="bg1"/>
                          </a:solidFill>
                          <a:effectLst/>
                          <a:latin typeface="Arial" panose="020B0604020202020204" pitchFamily="34" charset="0"/>
                          <a:cs typeface="Arial" panose="020B0604020202020204" pitchFamily="34" charset="0"/>
                        </a:rPr>
                        <a:t>Inventories </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nSpc>
                          <a:spcPct val="107000"/>
                        </a:lnSpc>
                        <a:spcBef>
                          <a:spcPts val="0"/>
                        </a:spcBef>
                        <a:spcAft>
                          <a:spcPts val="800"/>
                        </a:spcAft>
                      </a:pPr>
                      <a:r>
                        <a:rPr lang="en-GB" sz="1400" b="1" dirty="0">
                          <a:solidFill>
                            <a:schemeClr val="bg1"/>
                          </a:solidFill>
                          <a:effectLst/>
                          <a:latin typeface="Arial" panose="020B0604020202020204" pitchFamily="34" charset="0"/>
                          <a:cs typeface="Arial" panose="020B0604020202020204" pitchFamily="34" charset="0"/>
                        </a:rPr>
                        <a:t>Author</a:t>
                      </a:r>
                      <a:r>
                        <a:rPr lang="en-GB" sz="1400" dirty="0">
                          <a:solidFill>
                            <a:schemeClr val="bg1"/>
                          </a:solidFill>
                          <a:effectLst/>
                          <a:latin typeface="Arial" panose="020B0604020202020204" pitchFamily="34" charset="0"/>
                          <a:cs typeface="Arial" panose="020B0604020202020204" pitchFamily="34" charset="0"/>
                        </a:rPr>
                        <a:t> </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extLst>
                  <a:ext uri="{0D108BD9-81ED-4DB2-BD59-A6C34878D82A}">
                    <a16:rowId xmlns:a16="http://schemas.microsoft.com/office/drawing/2014/main" val="10000"/>
                  </a:ext>
                </a:extLst>
              </a:tr>
              <a:tr h="190293">
                <a:tc>
                  <a:txBody>
                    <a:bodyPr/>
                    <a:lstStyle/>
                    <a:p>
                      <a:pPr marL="0" marR="0">
                        <a:lnSpc>
                          <a:spcPct val="107000"/>
                        </a:lnSpc>
                        <a:spcBef>
                          <a:spcPts val="0"/>
                        </a:spcBef>
                        <a:spcAft>
                          <a:spcPts val="800"/>
                        </a:spcAft>
                      </a:pPr>
                      <a:r>
                        <a:rPr lang="en-GB" sz="1400" b="0" dirty="0">
                          <a:effectLst/>
                          <a:latin typeface="Arial" panose="020B0604020202020204" pitchFamily="34" charset="0"/>
                          <a:cs typeface="Arial" panose="020B0604020202020204" pitchFamily="34" charset="0"/>
                        </a:rPr>
                        <a:t>Conformity to Masculine Norms Inventory (CMNI)</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GB" sz="1400" dirty="0" err="1">
                          <a:effectLst/>
                          <a:latin typeface="Arial" panose="020B0604020202020204" pitchFamily="34" charset="0"/>
                          <a:cs typeface="Arial" panose="020B0604020202020204" pitchFamily="34" charset="0"/>
                        </a:rPr>
                        <a:t>Mahalik</a:t>
                      </a:r>
                      <a:r>
                        <a:rPr lang="en-GB" sz="1400" dirty="0">
                          <a:effectLst/>
                          <a:latin typeface="Arial" panose="020B0604020202020204" pitchFamily="34" charset="0"/>
                          <a:cs typeface="Arial" panose="020B0604020202020204" pitchFamily="34" charset="0"/>
                        </a:rPr>
                        <a:t> et al., 2003</a:t>
                      </a:r>
                      <a:endParaRPr lang="en-US" sz="1400" dirty="0">
                        <a:effectLst/>
                        <a:latin typeface="Arial" panose="020B060402020202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8264">
                <a:tc>
                  <a:txBody>
                    <a:bodyPr/>
                    <a:lstStyle/>
                    <a:p>
                      <a:pPr marL="0" marR="0">
                        <a:lnSpc>
                          <a:spcPct val="107000"/>
                        </a:lnSpc>
                        <a:spcBef>
                          <a:spcPts val="0"/>
                        </a:spcBef>
                        <a:spcAft>
                          <a:spcPts val="800"/>
                        </a:spcAft>
                      </a:pPr>
                      <a:r>
                        <a:rPr lang="en-GB" sz="1400" b="0" dirty="0">
                          <a:effectLst/>
                          <a:latin typeface="Arial" panose="020B0604020202020204" pitchFamily="34" charset="0"/>
                          <a:cs typeface="Arial" panose="020B0604020202020204" pitchFamily="34" charset="0"/>
                        </a:rPr>
                        <a:t>Masculine </a:t>
                      </a:r>
                      <a:r>
                        <a:rPr lang="en-GB" sz="1400" b="0" dirty="0" err="1">
                          <a:effectLst/>
                          <a:latin typeface="Arial" panose="020B0604020202020204" pitchFamily="34" charset="0"/>
                          <a:cs typeface="Arial" panose="020B0604020202020204" pitchFamily="34" charset="0"/>
                        </a:rPr>
                        <a:t>Behavior</a:t>
                      </a:r>
                      <a:r>
                        <a:rPr lang="en-GB" sz="1400" b="0" dirty="0">
                          <a:effectLst/>
                          <a:latin typeface="Arial" panose="020B0604020202020204" pitchFamily="34" charset="0"/>
                          <a:cs typeface="Arial" panose="020B0604020202020204" pitchFamily="34" charset="0"/>
                        </a:rPr>
                        <a:t> Scale (MBS)</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tc>
                  <a:txBody>
                    <a:bodyPr/>
                    <a:lstStyle/>
                    <a:p>
                      <a:pPr marL="0" marR="0">
                        <a:lnSpc>
                          <a:spcPct val="107000"/>
                        </a:lnSpc>
                        <a:spcBef>
                          <a:spcPts val="0"/>
                        </a:spcBef>
                        <a:spcAft>
                          <a:spcPts val="800"/>
                        </a:spcAft>
                      </a:pPr>
                      <a:r>
                        <a:rPr lang="en-GB" sz="1400" dirty="0">
                          <a:effectLst/>
                          <a:latin typeface="Arial" panose="020B0604020202020204" pitchFamily="34" charset="0"/>
                          <a:cs typeface="Arial" panose="020B0604020202020204" pitchFamily="34" charset="0"/>
                        </a:rPr>
                        <a:t>Snell., 1989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extLst>
                  <a:ext uri="{0D108BD9-81ED-4DB2-BD59-A6C34878D82A}">
                    <a16:rowId xmlns:a16="http://schemas.microsoft.com/office/drawing/2014/main" val="10002"/>
                  </a:ext>
                </a:extLst>
              </a:tr>
              <a:tr h="169520">
                <a:tc>
                  <a:txBody>
                    <a:bodyPr/>
                    <a:lstStyle/>
                    <a:p>
                      <a:pPr marL="0" marR="0" lvl="0" indent="0" algn="l" defTabSz="2194560" rtl="0" eaLnBrk="1" fontAlgn="auto" latinLnBrk="0" hangingPunct="1">
                        <a:lnSpc>
                          <a:spcPct val="107000"/>
                        </a:lnSpc>
                        <a:spcBef>
                          <a:spcPts val="0"/>
                        </a:spcBef>
                        <a:spcAft>
                          <a:spcPts val="800"/>
                        </a:spcAft>
                        <a:buClrTx/>
                        <a:buSzTx/>
                        <a:buFontTx/>
                        <a:buNone/>
                        <a:tabLst/>
                        <a:defRPr/>
                      </a:pPr>
                      <a:r>
                        <a:rPr lang="en-GB" sz="1400" b="0" dirty="0">
                          <a:effectLst/>
                          <a:latin typeface="Arial" panose="020B0604020202020204" pitchFamily="34" charset="0"/>
                          <a:cs typeface="Arial" panose="020B0604020202020204" pitchFamily="34" charset="0"/>
                        </a:rPr>
                        <a:t>Male Role Norms Inventory-Revised (MRNI-R)</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effectLst/>
                          <a:latin typeface="Arial" panose="020B0604020202020204" pitchFamily="34" charset="0"/>
                          <a:cs typeface="Arial" panose="020B0604020202020204" pitchFamily="34" charset="0"/>
                        </a:rPr>
                        <a:t>Levant F et al., 2007</a:t>
                      </a:r>
                      <a:endParaRPr lang="en-GB" sz="1400" dirty="0">
                        <a:latin typeface="Arial" panose="020B060402020202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9739">
                <a:tc>
                  <a:txBody>
                    <a:bodyPr/>
                    <a:lstStyle/>
                    <a:p>
                      <a:pPr marL="0" marR="0">
                        <a:lnSpc>
                          <a:spcPct val="107000"/>
                        </a:lnSpc>
                        <a:spcBef>
                          <a:spcPts val="0"/>
                        </a:spcBef>
                        <a:spcAft>
                          <a:spcPts val="800"/>
                        </a:spcAft>
                      </a:pPr>
                      <a:r>
                        <a:rPr lang="en-GB" sz="1400" b="0" dirty="0">
                          <a:effectLst/>
                          <a:latin typeface="Arial" panose="020B0604020202020204" pitchFamily="34" charset="0"/>
                          <a:cs typeface="Arial" panose="020B0604020202020204" pitchFamily="34" charset="0"/>
                        </a:rPr>
                        <a:t>Male Role Norms Inventory-Short Form (MRNI-SF)</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tc>
                  <a:txBody>
                    <a:bodyPr/>
                    <a:lstStyle/>
                    <a:p>
                      <a:pPr marL="0" marR="0">
                        <a:lnSpc>
                          <a:spcPct val="107000"/>
                        </a:lnSpc>
                        <a:spcBef>
                          <a:spcPts val="0"/>
                        </a:spcBef>
                        <a:spcAft>
                          <a:spcPts val="800"/>
                        </a:spcAft>
                      </a:pPr>
                      <a:r>
                        <a:rPr lang="en-GB" sz="1400" dirty="0">
                          <a:effectLst/>
                          <a:latin typeface="Arial" panose="020B0604020202020204" pitchFamily="34" charset="0"/>
                          <a:cs typeface="Arial" panose="020B0604020202020204" pitchFamily="34" charset="0"/>
                        </a:rPr>
                        <a:t>Levant F et al., 2013</a:t>
                      </a: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extLst>
                  <a:ext uri="{0D108BD9-81ED-4DB2-BD59-A6C34878D82A}">
                    <a16:rowId xmlns:a16="http://schemas.microsoft.com/office/drawing/2014/main" val="10004"/>
                  </a:ext>
                </a:extLst>
              </a:tr>
              <a:tr h="171502">
                <a:tc>
                  <a:txBody>
                    <a:bodyPr/>
                    <a:lstStyle/>
                    <a:p>
                      <a:pPr marL="0" marR="0">
                        <a:lnSpc>
                          <a:spcPct val="107000"/>
                        </a:lnSpc>
                        <a:spcBef>
                          <a:spcPts val="0"/>
                        </a:spcBef>
                        <a:spcAft>
                          <a:spcPts val="800"/>
                        </a:spcAft>
                      </a:pPr>
                      <a:r>
                        <a:rPr lang="en-GB" sz="1400" b="0" dirty="0">
                          <a:effectLst/>
                          <a:latin typeface="Arial" panose="020B0604020202020204" pitchFamily="34" charset="0"/>
                          <a:cs typeface="Arial" panose="020B0604020202020204" pitchFamily="34" charset="0"/>
                        </a:rPr>
                        <a:t>Masculinity in Chronic Disease Inventory (MCDI)</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GB" sz="1400" dirty="0">
                          <a:effectLst/>
                          <a:latin typeface="Arial" panose="020B0604020202020204" pitchFamily="34" charset="0"/>
                          <a:cs typeface="Arial" panose="020B0604020202020204" pitchFamily="34" charset="0"/>
                        </a:rPr>
                        <a:t>Chambers et al, 2016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1502">
                <a:tc>
                  <a:txBody>
                    <a:bodyPr/>
                    <a:lstStyle/>
                    <a:p>
                      <a:pPr marL="0" marR="0">
                        <a:lnSpc>
                          <a:spcPct val="107000"/>
                        </a:lnSpc>
                        <a:spcBef>
                          <a:spcPts val="0"/>
                        </a:spcBef>
                        <a:spcAft>
                          <a:spcPts val="800"/>
                        </a:spcAft>
                      </a:pPr>
                      <a:r>
                        <a:rPr lang="en-GB" sz="1400" b="0" dirty="0">
                          <a:effectLst/>
                          <a:latin typeface="Arial" panose="020B0604020202020204" pitchFamily="34" charset="0"/>
                          <a:cs typeface="Arial" panose="020B0604020202020204" pitchFamily="34" charset="0"/>
                        </a:rPr>
                        <a:t>Auburn Differential Masculinity Inventory (ADMI)</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tc>
                  <a:txBody>
                    <a:bodyPr/>
                    <a:lstStyle/>
                    <a:p>
                      <a:pPr marL="0" marR="0">
                        <a:lnSpc>
                          <a:spcPct val="107000"/>
                        </a:lnSpc>
                        <a:spcBef>
                          <a:spcPts val="0"/>
                        </a:spcBef>
                        <a:spcAft>
                          <a:spcPts val="800"/>
                        </a:spcAft>
                      </a:pPr>
                      <a:r>
                        <a:rPr lang="en-GB" sz="1400" dirty="0">
                          <a:effectLst/>
                          <a:latin typeface="Arial" panose="020B0604020202020204" pitchFamily="34" charset="0"/>
                          <a:cs typeface="Arial" panose="020B0604020202020204" pitchFamily="34" charset="0"/>
                        </a:rPr>
                        <a:t>Burk et al., 2004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extLst>
                  <a:ext uri="{0D108BD9-81ED-4DB2-BD59-A6C34878D82A}">
                    <a16:rowId xmlns:a16="http://schemas.microsoft.com/office/drawing/2014/main" val="10006"/>
                  </a:ext>
                </a:extLst>
              </a:tr>
              <a:tr h="171502">
                <a:tc>
                  <a:txBody>
                    <a:bodyPr/>
                    <a:lstStyle/>
                    <a:p>
                      <a:pPr marL="0" marR="0">
                        <a:lnSpc>
                          <a:spcPct val="107000"/>
                        </a:lnSpc>
                        <a:spcBef>
                          <a:spcPts val="0"/>
                        </a:spcBef>
                        <a:spcAft>
                          <a:spcPts val="800"/>
                        </a:spcAft>
                      </a:pPr>
                      <a:r>
                        <a:rPr lang="en-US" sz="1400" b="0" dirty="0">
                          <a:effectLst/>
                          <a:latin typeface="Arial" panose="020B0604020202020204" pitchFamily="34" charset="0"/>
                          <a:cs typeface="Arial" panose="020B0604020202020204" pitchFamily="34" charset="0"/>
                        </a:rPr>
                        <a:t>Masculine Attributes Questionnaire (MAQ)</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Cho &amp; Kogan, 2017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2" marR="68582"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2349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cstate="screen">
            <a:alphaModFix amt="5000"/>
            <a:extLst>
              <a:ext uri="{28A0092B-C50C-407E-A947-70E740481C1C}">
                <a14:useLocalDpi xmlns:a14="http://schemas.microsoft.com/office/drawing/2010/main"/>
              </a:ext>
            </a:extLst>
          </a:blip>
          <a:srcRect b="681"/>
          <a:stretch>
            <a:fillRect/>
          </a:stretch>
        </p:blipFill>
        <p:spPr>
          <a:xfrm>
            <a:off x="8609009" y="3243198"/>
            <a:ext cx="4229043" cy="4847560"/>
          </a:xfrm>
          <a:prstGeom prst="rect">
            <a:avLst/>
          </a:prstGeom>
        </p:spPr>
      </p:pic>
      <p:sp>
        <p:nvSpPr>
          <p:cNvPr id="14" name="Slide Number Placeholder 5">
            <a:extLst>
              <a:ext uri="{FF2B5EF4-FFF2-40B4-BE49-F238E27FC236}">
                <a16:creationId xmlns:a16="http://schemas.microsoft.com/office/drawing/2014/main" id="{FEBEF926-A58D-5B4B-8F57-8C1C5D4493DF}"/>
              </a:ext>
            </a:extLst>
          </p:cNvPr>
          <p:cNvSpPr>
            <a:spLocks noGrp="1"/>
          </p:cNvSpPr>
          <p:nvPr>
            <p:ph type="sldNum" sz="quarter" idx="12"/>
          </p:nvPr>
        </p:nvSpPr>
        <p:spPr>
          <a:xfrm>
            <a:off x="11636304" y="6412775"/>
            <a:ext cx="422525" cy="268856"/>
          </a:xfrm>
        </p:spPr>
        <p:txBody>
          <a:bodyPr lIns="0" tIns="0" rIns="0" bIns="0"/>
          <a:lstStyle>
            <a:lvl1pPr algn="ctr">
              <a:defRPr sz="900">
                <a:solidFill>
                  <a:schemeClr val="bg1"/>
                </a:solidFill>
                <a:latin typeface="+mn-lt"/>
              </a:defRPr>
            </a:lvl1pPr>
          </a:lstStyle>
          <a:p>
            <a:fld id="{9EC71654-96A5-4280-94F3-931C61A9F92C}" type="slidenum">
              <a:rPr lang="en-US" sz="1600" noProof="0" smtClean="0">
                <a:solidFill>
                  <a:srgbClr val="1C3A62"/>
                </a:solidFill>
              </a:rPr>
              <a:pPr/>
              <a:t>3</a:t>
            </a:fld>
            <a:endParaRPr lang="en-US" sz="1600" noProof="0" dirty="0">
              <a:solidFill>
                <a:srgbClr val="1C3A62"/>
              </a:solidFill>
            </a:endParaRPr>
          </a:p>
        </p:txBody>
      </p:sp>
      <p:sp>
        <p:nvSpPr>
          <p:cNvPr id="2" name="TextBox 1">
            <a:extLst>
              <a:ext uri="{FF2B5EF4-FFF2-40B4-BE49-F238E27FC236}">
                <a16:creationId xmlns:a16="http://schemas.microsoft.com/office/drawing/2014/main" id="{C5B23EBA-195E-4F83-878F-225AC1133AE3}"/>
              </a:ext>
            </a:extLst>
          </p:cNvPr>
          <p:cNvSpPr txBox="1"/>
          <p:nvPr/>
        </p:nvSpPr>
        <p:spPr>
          <a:xfrm>
            <a:off x="351524" y="5494004"/>
            <a:ext cx="7786636" cy="107721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Discussion: </a:t>
            </a:r>
            <a:r>
              <a:rPr lang="en-US" sz="1600" dirty="0">
                <a:latin typeface="Arial" panose="020B0604020202020204" pitchFamily="34" charset="0"/>
                <a:cs typeface="Arial" panose="020B0604020202020204" pitchFamily="34" charset="0"/>
              </a:rPr>
              <a:t>Although the literature typically portrays masculine traits as having negative influence on men’s health behavior, these findings suggest that masculine traits can predict both positive and negative health behaviors in men. These findings can help direct the development of cancer prevention interventions for men. </a:t>
            </a:r>
            <a:endParaRPr lang="en-US" dirty="0"/>
          </a:p>
        </p:txBody>
      </p:sp>
      <p:pic>
        <p:nvPicPr>
          <p:cNvPr id="15" name="Picture 14">
            <a:extLst>
              <a:ext uri="{FF2B5EF4-FFF2-40B4-BE49-F238E27FC236}">
                <a16:creationId xmlns:a16="http://schemas.microsoft.com/office/drawing/2014/main" id="{43987F0D-261B-43D6-BDBC-DB45A330639B}"/>
              </a:ext>
            </a:extLst>
          </p:cNvPr>
          <p:cNvPicPr>
            <a:picLocks noChangeAspect="1"/>
          </p:cNvPicPr>
          <p:nvPr/>
        </p:nvPicPr>
        <p:blipFill>
          <a:blip r:embed="rId4"/>
          <a:stretch>
            <a:fillRect/>
          </a:stretch>
        </p:blipFill>
        <p:spPr>
          <a:xfrm>
            <a:off x="8439943" y="4705131"/>
            <a:ext cx="3332334" cy="1923694"/>
          </a:xfrm>
          <a:prstGeom prst="rect">
            <a:avLst/>
          </a:prstGeom>
        </p:spPr>
      </p:pic>
      <p:sp>
        <p:nvSpPr>
          <p:cNvPr id="3" name="TextBox 2">
            <a:extLst>
              <a:ext uri="{FF2B5EF4-FFF2-40B4-BE49-F238E27FC236}">
                <a16:creationId xmlns:a16="http://schemas.microsoft.com/office/drawing/2014/main" id="{E6A46F1C-A991-45CD-8562-0E6EEF77A894}"/>
              </a:ext>
            </a:extLst>
          </p:cNvPr>
          <p:cNvSpPr txBox="1"/>
          <p:nvPr/>
        </p:nvSpPr>
        <p:spPr>
          <a:xfrm>
            <a:off x="324468" y="4314391"/>
            <a:ext cx="7326011" cy="1077218"/>
          </a:xfrm>
          <a:prstGeom prst="rect">
            <a:avLst/>
          </a:prstGeom>
          <a:noFill/>
        </p:spPr>
        <p:txBody>
          <a:bodyPr wrap="square" rtlCol="0">
            <a:spAutoFit/>
          </a:bodyPr>
          <a:lstStyle/>
          <a:p>
            <a:pPr marL="171450" lvl="0" indent="-171450">
              <a:buFont typeface="Arial" panose="020B0604020202020204" pitchFamily="34" charset="0"/>
              <a:buChar char="•"/>
              <a:defRPr/>
            </a:pPr>
            <a:r>
              <a:rPr lang="en-US" sz="1600" dirty="0">
                <a:latin typeface="Arial" panose="020B0604020202020204" pitchFamily="34" charset="0"/>
                <a:cs typeface="Arial" panose="020B0604020202020204" pitchFamily="34" charset="0"/>
              </a:rPr>
              <a:t>Six masculinity constructs predicted low engagement in healthy lifestyle</a:t>
            </a:r>
          </a:p>
          <a:p>
            <a:pPr marL="171450" lvl="0" indent="-171450">
              <a:buFont typeface="Arial" panose="020B0604020202020204" pitchFamily="34" charset="0"/>
              <a:buChar char="•"/>
              <a:defRPr/>
            </a:pPr>
            <a:r>
              <a:rPr lang="en-US" sz="1600" dirty="0">
                <a:latin typeface="Arial" panose="020B0604020202020204" pitchFamily="34" charset="0"/>
                <a:cs typeface="Arial" panose="020B0604020202020204" pitchFamily="34" charset="0"/>
              </a:rPr>
              <a:t>Five masculinity construct predicted high engagement in healthy lifestyle</a:t>
            </a:r>
          </a:p>
          <a:p>
            <a:pPr marL="171450" lvl="0" indent="-171450">
              <a:buFont typeface="Arial" panose="020B0604020202020204" pitchFamily="34" charset="0"/>
              <a:buChar char="•"/>
              <a:defRPr/>
            </a:pPr>
            <a:r>
              <a:rPr lang="en-US" sz="1600" dirty="0">
                <a:latin typeface="Arial" panose="020B0604020202020204" pitchFamily="34" charset="0"/>
                <a:cs typeface="Arial" panose="020B0604020202020204" pitchFamily="34" charset="0"/>
              </a:rPr>
              <a:t>Two masculinity constructs predicted both healthy and unhealthy behaviors (emotional control and self-reliance) </a:t>
            </a:r>
          </a:p>
        </p:txBody>
      </p:sp>
      <p:graphicFrame>
        <p:nvGraphicFramePr>
          <p:cNvPr id="18" name="Table 17">
            <a:extLst>
              <a:ext uri="{FF2B5EF4-FFF2-40B4-BE49-F238E27FC236}">
                <a16:creationId xmlns:a16="http://schemas.microsoft.com/office/drawing/2014/main" id="{220E0C27-445A-4347-96D6-72B73F9BCDD7}"/>
              </a:ext>
            </a:extLst>
          </p:cNvPr>
          <p:cNvGraphicFramePr>
            <a:graphicFrameLocks noGrp="1"/>
          </p:cNvGraphicFramePr>
          <p:nvPr>
            <p:extLst>
              <p:ext uri="{D42A27DB-BD31-4B8C-83A1-F6EECF244321}">
                <p14:modId xmlns:p14="http://schemas.microsoft.com/office/powerpoint/2010/main" val="2252726249"/>
              </p:ext>
            </p:extLst>
          </p:nvPr>
        </p:nvGraphicFramePr>
        <p:xfrm>
          <a:off x="470058" y="274030"/>
          <a:ext cx="10944702" cy="3817263"/>
        </p:xfrm>
        <a:graphic>
          <a:graphicData uri="http://schemas.openxmlformats.org/drawingml/2006/table">
            <a:tbl>
              <a:tblPr firstRow="1" firstCol="1" bandRow="1">
                <a:tableStyleId>{5C22544A-7EE6-4342-B048-85BDC9FD1C3A}</a:tableStyleId>
              </a:tblPr>
              <a:tblGrid>
                <a:gridCol w="4503808">
                  <a:extLst>
                    <a:ext uri="{9D8B030D-6E8A-4147-A177-3AD203B41FA5}">
                      <a16:colId xmlns:a16="http://schemas.microsoft.com/office/drawing/2014/main" val="20000"/>
                    </a:ext>
                  </a:extLst>
                </a:gridCol>
                <a:gridCol w="3358073">
                  <a:extLst>
                    <a:ext uri="{9D8B030D-6E8A-4147-A177-3AD203B41FA5}">
                      <a16:colId xmlns:a16="http://schemas.microsoft.com/office/drawing/2014/main" val="20001"/>
                    </a:ext>
                  </a:extLst>
                </a:gridCol>
                <a:gridCol w="3082821">
                  <a:extLst>
                    <a:ext uri="{9D8B030D-6E8A-4147-A177-3AD203B41FA5}">
                      <a16:colId xmlns:a16="http://schemas.microsoft.com/office/drawing/2014/main" val="20002"/>
                    </a:ext>
                  </a:extLst>
                </a:gridCol>
              </a:tblGrid>
              <a:tr h="257893">
                <a:tc gridSpan="3">
                  <a:txBody>
                    <a:bodyPr/>
                    <a:lstStyle/>
                    <a:p>
                      <a:pPr marL="0" marR="0" lvl="0" indent="0" algn="l" defTabSz="2194560" rtl="0" eaLnBrk="1" fontAlgn="auto" latinLnBrk="0" hangingPunct="1">
                        <a:lnSpc>
                          <a:spcPct val="107000"/>
                        </a:lnSpc>
                        <a:spcBef>
                          <a:spcPts val="0"/>
                        </a:spcBef>
                        <a:spcAft>
                          <a:spcPts val="0"/>
                        </a:spcAft>
                        <a:buClrTx/>
                        <a:buSzTx/>
                        <a:buFontTx/>
                        <a:buNone/>
                        <a:tabLst/>
                        <a:defRPr/>
                      </a:pPr>
                      <a:r>
                        <a:rPr lang="en-US" altLang="en-US" sz="1400" b="1" dirty="0">
                          <a:solidFill>
                            <a:schemeClr val="bg1"/>
                          </a:solidFill>
                          <a:latin typeface="Arial" panose="020B0604020202020204" pitchFamily="34" charset="0"/>
                          <a:cs typeface="Arial" panose="020B0604020202020204" pitchFamily="34" charset="0"/>
                        </a:rPr>
                        <a:t>Table 3: Masculinity constructs that significantly predict healthy behaviors</a:t>
                      </a: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0037"/>
                    </a:solidFill>
                  </a:tcPr>
                </a:tc>
                <a:tc hMerge="1">
                  <a:txBody>
                    <a:bodyPr/>
                    <a:lstStyle/>
                    <a:p>
                      <a:pPr marL="0" marR="0">
                        <a:lnSpc>
                          <a:spcPct val="107000"/>
                        </a:lnSpc>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pPr marL="0" marR="0">
                        <a:lnSpc>
                          <a:spcPct val="107000"/>
                        </a:lnSpc>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1694994365"/>
                  </a:ext>
                </a:extLst>
              </a:tr>
              <a:tr h="434245">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Health Behavior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nSpc>
                          <a:spcPct val="107000"/>
                        </a:lnSpc>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Masculinity constructs predicting low healthy behavior</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nSpc>
                          <a:spcPct val="107000"/>
                        </a:lnSpc>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Masculinity constructs predicting high healthy behavior</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extLst>
                  <a:ext uri="{0D108BD9-81ED-4DB2-BD59-A6C34878D82A}">
                    <a16:rowId xmlns:a16="http://schemas.microsoft.com/office/drawing/2014/main" val="10000"/>
                  </a:ext>
                </a:extLst>
              </a:tr>
              <a:tr h="434245">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Positive attitudes toward colorectal cancer screening</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Bias Against Sexual Minorities </a:t>
                      </a:r>
                      <a:r>
                        <a:rPr lang="en-US" sz="1400" baseline="30000" dirty="0">
                          <a:effectLst/>
                          <a:latin typeface="Arial" panose="020B0604020202020204" pitchFamily="34" charset="0"/>
                          <a:cs typeface="Arial" panose="020B0604020202020204" pitchFamily="34" charset="0"/>
                        </a:rPr>
                        <a:t>3, 10, 11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effectLst/>
                          <a:latin typeface="Arial" panose="020B0604020202020204" pitchFamily="34" charset="0"/>
                          <a:cs typeface="Arial" panose="020B0604020202020204" pitchFamily="34" charset="0"/>
                        </a:rPr>
                        <a:t>None</a:t>
                      </a: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0507">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Preventive self-care</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lvl="0" indent="0" algn="l" defTabSz="2194560" rtl="0" eaLnBrk="1" fontAlgn="auto" latinLnBrk="0" hangingPunct="1">
                        <a:lnSpc>
                          <a:spcPct val="107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Dominance</a:t>
                      </a:r>
                      <a:r>
                        <a:rPr lang="en-US" sz="1400" baseline="30000" dirty="0">
                          <a:effectLst/>
                          <a:latin typeface="Arial" panose="020B0604020202020204" pitchFamily="34" charset="0"/>
                          <a:cs typeface="Arial" panose="020B0604020202020204" pitchFamily="34" charset="0"/>
                        </a:rPr>
                        <a:t>3, 8, 9, 10, 11, 12</a:t>
                      </a:r>
                      <a:endParaRPr lang="en-US" sz="1400" b="0" baseline="300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tc>
                  <a:txBody>
                    <a:bodyPr/>
                    <a:lstStyle/>
                    <a:p>
                      <a:r>
                        <a:rPr lang="en-US" sz="1400" dirty="0">
                          <a:effectLst/>
                          <a:latin typeface="Arial" panose="020B0604020202020204" pitchFamily="34" charset="0"/>
                          <a:cs typeface="Arial" panose="020B0604020202020204" pitchFamily="34" charset="0"/>
                        </a:rPr>
                        <a:t>Primacy of Work</a:t>
                      </a:r>
                      <a:r>
                        <a:rPr lang="en-US" sz="1400" baseline="30000" dirty="0">
                          <a:effectLst/>
                          <a:latin typeface="Arial" panose="020B0604020202020204" pitchFamily="34" charset="0"/>
                          <a:cs typeface="Arial" panose="020B0604020202020204" pitchFamily="34" charset="0"/>
                        </a:rPr>
                        <a:t>3, 10</a:t>
                      </a:r>
                      <a:endParaRPr lang="en-US" sz="1400" dirty="0">
                        <a:effectLst/>
                        <a:latin typeface="Arial" panose="020B060402020202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extLst>
                  <a:ext uri="{0D108BD9-81ED-4DB2-BD59-A6C34878D82A}">
                    <a16:rowId xmlns:a16="http://schemas.microsoft.com/office/drawing/2014/main" val="10002"/>
                  </a:ext>
                </a:extLst>
              </a:tr>
              <a:tr h="659516">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Healthy Behavior Inventory (total score </a:t>
                      </a:r>
                      <a:r>
                        <a:rPr lang="en-GB" sz="1400" kern="1200" dirty="0">
                          <a:effectLst/>
                          <a:latin typeface="Arial" panose="020B0604020202020204" pitchFamily="34" charset="0"/>
                          <a:cs typeface="Arial" panose="020B0604020202020204" pitchFamily="34" charset="0"/>
                        </a:rPr>
                        <a:t>with risk </a:t>
                      </a:r>
                      <a:r>
                        <a:rPr lang="en-GB" sz="1400" kern="1200" dirty="0" err="1">
                          <a:effectLst/>
                          <a:latin typeface="Arial" panose="020B0604020202020204" pitchFamily="34" charset="0"/>
                          <a:cs typeface="Arial" panose="020B0604020202020204" pitchFamily="34" charset="0"/>
                        </a:rPr>
                        <a:t>behavior</a:t>
                      </a:r>
                      <a:r>
                        <a:rPr lang="en-GB" sz="1400" kern="1200" dirty="0">
                          <a:effectLst/>
                          <a:latin typeface="Arial" panose="020B0604020202020204" pitchFamily="34" charset="0"/>
                          <a:cs typeface="Arial" panose="020B0604020202020204" pitchFamily="34" charset="0"/>
                        </a:rPr>
                        <a:t> items reverse coded</a:t>
                      </a:r>
                      <a:r>
                        <a:rPr lang="en-US" sz="1400" dirty="0">
                          <a:effectLst/>
                          <a:latin typeface="Arial" panose="020B0604020202020204" pitchFamily="34" charset="0"/>
                          <a:cs typeface="Arial" panose="020B0604020202020204" pitchFamily="34" charset="0"/>
                        </a:rPr>
                        <a:t>)</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Sexual importance</a:t>
                      </a:r>
                      <a:r>
                        <a:rPr lang="en-US" sz="1400" baseline="30000" dirty="0">
                          <a:effectLst/>
                          <a:latin typeface="Arial" panose="020B0604020202020204" pitchFamily="34" charset="0"/>
                          <a:cs typeface="Arial" panose="020B0604020202020204" pitchFamily="34" charset="0"/>
                        </a:rPr>
                        <a:t>3, 7, 10, 11</a:t>
                      </a:r>
                      <a:endParaRPr lang="en-US" sz="14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Risk taking</a:t>
                      </a:r>
                      <a:r>
                        <a:rPr lang="en-US" sz="1400" baseline="30000" dirty="0">
                          <a:effectLst/>
                          <a:latin typeface="Arial" panose="020B0604020202020204" pitchFamily="34" charset="0"/>
                          <a:cs typeface="Arial" panose="020B0604020202020204" pitchFamily="34" charset="0"/>
                        </a:rPr>
                        <a:t>3, 10, 11, 12</a:t>
                      </a:r>
                      <a:endParaRPr lang="en-US" sz="14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Emotional Control</a:t>
                      </a:r>
                      <a:r>
                        <a:rPr lang="en-US" sz="1400" b="1" baseline="30000" dirty="0">
                          <a:effectLst/>
                          <a:latin typeface="Arial" panose="020B0604020202020204" pitchFamily="34" charset="0"/>
                          <a:cs typeface="Arial" panose="020B0604020202020204" pitchFamily="34" charset="0"/>
                        </a:rPr>
                        <a:t>4</a:t>
                      </a:r>
                      <a:r>
                        <a:rPr lang="en-US" sz="1400" baseline="30000" dirty="0">
                          <a:effectLst/>
                          <a:latin typeface="Arial" panose="020B0604020202020204" pitchFamily="34" charset="0"/>
                          <a:cs typeface="Arial" panose="020B0604020202020204" pitchFamily="34" charset="0"/>
                        </a:rPr>
                        <a:t>, 7, 8, 10, 11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Winning</a:t>
                      </a:r>
                      <a:r>
                        <a:rPr lang="en-US" sz="1400" baseline="30000" dirty="0">
                          <a:effectLst/>
                          <a:latin typeface="Arial" panose="020B0604020202020204" pitchFamily="34" charset="0"/>
                          <a:cs typeface="Arial" panose="020B0604020202020204" pitchFamily="34" charset="0"/>
                        </a:rPr>
                        <a:t>3, 4, 7, 10</a:t>
                      </a:r>
                      <a:endParaRPr lang="en-US" sz="1400" dirty="0">
                        <a:effectLst/>
                        <a:latin typeface="Arial" panose="020B060402020202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0507">
                <a:tc>
                  <a:txBody>
                    <a:bodyPr/>
                    <a:lstStyle/>
                    <a:p>
                      <a:pPr marL="0" marR="0" lvl="0" indent="0" algn="l" defTabSz="2194560" rtl="0" eaLnBrk="1" fontAlgn="auto" latinLnBrk="0" hangingPunct="1">
                        <a:lnSpc>
                          <a:spcPct val="107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Global Physical Health</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Emotional Control</a:t>
                      </a:r>
                      <a:r>
                        <a:rPr lang="en-US" sz="1400" b="1" baseline="30000" dirty="0">
                          <a:effectLst/>
                          <a:latin typeface="Arial" panose="020B0604020202020204" pitchFamily="34" charset="0"/>
                          <a:cs typeface="Arial" panose="020B0604020202020204" pitchFamily="34" charset="0"/>
                        </a:rPr>
                        <a:t>4</a:t>
                      </a:r>
                      <a:r>
                        <a:rPr lang="en-US" sz="1400" baseline="30000" dirty="0">
                          <a:effectLst/>
                          <a:latin typeface="Arial" panose="020B0604020202020204" pitchFamily="34" charset="0"/>
                          <a:cs typeface="Arial" panose="020B0604020202020204" pitchFamily="34" charset="0"/>
                        </a:rPr>
                        <a:t>, 7, 8, 10, 11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tc>
                  <a:txBody>
                    <a:bodyPr/>
                    <a:lstStyle/>
                    <a:p>
                      <a:r>
                        <a:rPr lang="en-US" sz="1400" dirty="0">
                          <a:effectLst/>
                          <a:latin typeface="Arial" panose="020B0604020202020204" pitchFamily="34" charset="0"/>
                          <a:cs typeface="Arial" panose="020B0604020202020204" pitchFamily="34" charset="0"/>
                        </a:rPr>
                        <a:t>None </a:t>
                      </a: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extLst>
                  <a:ext uri="{0D108BD9-81ED-4DB2-BD59-A6C34878D82A}">
                    <a16:rowId xmlns:a16="http://schemas.microsoft.com/office/drawing/2014/main" val="10004"/>
                  </a:ext>
                </a:extLst>
              </a:tr>
              <a:tr h="659516">
                <a:tc rowSpan="2">
                  <a:txBody>
                    <a:bodyPr/>
                    <a:lstStyle/>
                    <a:p>
                      <a:pPr marL="0" marR="0">
                        <a:lnSpc>
                          <a:spcPct val="107000"/>
                        </a:lnSpc>
                        <a:spcBef>
                          <a:spcPts val="0"/>
                        </a:spcBef>
                        <a:spcAft>
                          <a:spcPts val="0"/>
                        </a:spcAft>
                      </a:pPr>
                      <a:r>
                        <a:rPr lang="en-US" sz="1400" dirty="0">
                          <a:solidFill>
                            <a:schemeClr val="bg1"/>
                          </a:solidFill>
                          <a:effectLst/>
                          <a:latin typeface="Arial" panose="020B0604020202020204" pitchFamily="34" charset="0"/>
                          <a:cs typeface="Arial" panose="020B0604020202020204" pitchFamily="34" charset="0"/>
                        </a:rPr>
                        <a:t>Global Mental Health</a:t>
                      </a: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Emotional Control</a:t>
                      </a:r>
                      <a:r>
                        <a:rPr lang="en-US" sz="1400" b="1" baseline="30000" dirty="0">
                          <a:effectLst/>
                          <a:latin typeface="Arial" panose="020B0604020202020204" pitchFamily="34" charset="0"/>
                          <a:cs typeface="Arial" panose="020B0604020202020204" pitchFamily="34" charset="0"/>
                        </a:rPr>
                        <a:t>4</a:t>
                      </a:r>
                      <a:r>
                        <a:rPr lang="en-US" sz="1400" baseline="30000" dirty="0">
                          <a:effectLst/>
                          <a:latin typeface="Arial" panose="020B0604020202020204" pitchFamily="34" charset="0"/>
                          <a:cs typeface="Arial" panose="020B0604020202020204" pitchFamily="34" charset="0"/>
                        </a:rPr>
                        <a:t>, 7, 8, 10, 11</a:t>
                      </a:r>
                      <a:endParaRPr lang="en-US" sz="14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Sexual Importance</a:t>
                      </a:r>
                      <a:r>
                        <a:rPr lang="en-US" sz="1400" baseline="30000" dirty="0">
                          <a:effectLst/>
                          <a:latin typeface="Arial" panose="020B0604020202020204" pitchFamily="34" charset="0"/>
                          <a:cs typeface="Arial" panose="020B0604020202020204" pitchFamily="34" charset="0"/>
                        </a:rPr>
                        <a:t>3, 7, 10, 11</a:t>
                      </a:r>
                      <a:endParaRPr lang="en-US" sz="14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Optimistic Capacity</a:t>
                      </a:r>
                      <a:r>
                        <a:rPr lang="en-US" sz="1400" baseline="30000" dirty="0">
                          <a:effectLst/>
                          <a:latin typeface="Arial" panose="020B0604020202020204" pitchFamily="34" charset="0"/>
                          <a:cs typeface="Arial" panose="020B0604020202020204" pitchFamily="34" charset="0"/>
                        </a:rPr>
                        <a:t>7</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effectLst/>
                          <a:latin typeface="Arial" panose="020B0604020202020204" pitchFamily="34" charset="0"/>
                          <a:cs typeface="Arial" panose="020B0604020202020204" pitchFamily="34" charset="0"/>
                        </a:rPr>
                        <a:t>Action Approach</a:t>
                      </a:r>
                      <a:r>
                        <a:rPr lang="en-US" sz="1400" baseline="30000" dirty="0">
                          <a:effectLst/>
                          <a:latin typeface="Arial" panose="020B0604020202020204" pitchFamily="34" charset="0"/>
                          <a:cs typeface="Arial" panose="020B0604020202020204" pitchFamily="34" charset="0"/>
                        </a:rPr>
                        <a:t>7</a:t>
                      </a:r>
                      <a:endParaRPr lang="en-US" sz="1400" dirty="0">
                        <a:effectLst/>
                        <a:latin typeface="Arial" panose="020B060402020202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237">
                <a:tc vMerge="1">
                  <a:txBody>
                    <a:bodyPr/>
                    <a:lstStyle/>
                    <a:p>
                      <a:endParaRPr lang="en-GB"/>
                    </a:p>
                  </a:txBody>
                  <a:tcPr>
                    <a:lnT w="12700" cap="flat" cmpd="sng" algn="ctr">
                      <a:solidFill>
                        <a:schemeClr val="tx1"/>
                      </a:solidFill>
                      <a:prstDash val="solid"/>
                      <a:round/>
                      <a:headEnd type="none" w="med" len="med"/>
                      <a:tailEnd type="none" w="med" len="med"/>
                    </a:lnT>
                  </a:tcPr>
                </a:tc>
                <a:tc rowSpan="2">
                  <a:txBody>
                    <a:bodyPr/>
                    <a:lstStyle/>
                    <a:p>
                      <a:pPr marL="0" marR="0" lvl="0" indent="0" algn="l" defTabSz="2194560" rtl="0" eaLnBrk="1" fontAlgn="auto" latinLnBrk="0" hangingPunct="1">
                        <a:lnSpc>
                          <a:spcPct val="107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Emotional Control</a:t>
                      </a:r>
                      <a:r>
                        <a:rPr lang="en-US" sz="1400" b="1" baseline="30000" dirty="0">
                          <a:effectLst/>
                          <a:latin typeface="Arial" panose="020B0604020202020204" pitchFamily="34" charset="0"/>
                          <a:cs typeface="Arial" panose="020B0604020202020204" pitchFamily="34" charset="0"/>
                        </a:rPr>
                        <a:t>4</a:t>
                      </a:r>
                      <a:r>
                        <a:rPr lang="en-US" sz="1400" baseline="30000" dirty="0">
                          <a:effectLst/>
                          <a:latin typeface="Arial" panose="020B0604020202020204" pitchFamily="34" charset="0"/>
                          <a:cs typeface="Arial" panose="020B0604020202020204" pitchFamily="34" charset="0"/>
                        </a:rPr>
                        <a:t>, 7, 8, 10, 11</a:t>
                      </a:r>
                      <a:endParaRPr lang="en-US" sz="1400" dirty="0">
                        <a:effectLst/>
                        <a:latin typeface="Arial" panose="020B0604020202020204" pitchFamily="34" charset="0"/>
                        <a:cs typeface="Arial" panose="020B0604020202020204" pitchFamily="34" charset="0"/>
                      </a:endParaRPr>
                    </a:p>
                  </a:txBody>
                  <a:tcPr marL="68578" marR="6857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Self-Reliance</a:t>
                      </a:r>
                      <a:r>
                        <a:rPr lang="en-US" sz="1400" baseline="30000" dirty="0">
                          <a:effectLst/>
                          <a:latin typeface="Arial" panose="020B0604020202020204" pitchFamily="34" charset="0"/>
                          <a:cs typeface="Arial" panose="020B0604020202020204" pitchFamily="34" charset="0"/>
                        </a:rPr>
                        <a:t>3, 4, 9, 10, 11</a:t>
                      </a:r>
                      <a:endParaRPr lang="en-US" sz="1400" b="1" dirty="0">
                        <a:effectLst/>
                        <a:latin typeface="Arial" panose="020B060402020202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1692368"/>
                  </a:ext>
                </a:extLst>
              </a:tr>
              <a:tr h="208973">
                <a:tc>
                  <a:txBody>
                    <a:bodyPr/>
                    <a:lstStyle/>
                    <a:p>
                      <a:pPr marL="0" marR="0" lvl="0" indent="0" algn="l" defTabSz="2194560" rtl="0" eaLnBrk="1" fontAlgn="auto" latinLnBrk="0" hangingPunct="1">
                        <a:lnSpc>
                          <a:spcPct val="107000"/>
                        </a:lnSpc>
                        <a:spcBef>
                          <a:spcPts val="0"/>
                        </a:spcBef>
                        <a:spcAft>
                          <a:spcPts val="0"/>
                        </a:spcAft>
                        <a:buClrTx/>
                        <a:buSzTx/>
                        <a:buFontTx/>
                        <a:buNone/>
                        <a:tabLst/>
                        <a:defRPr/>
                      </a:pPr>
                      <a:r>
                        <a:rPr lang="en-US" sz="1400" dirty="0">
                          <a:solidFill>
                            <a:schemeClr val="bg1"/>
                          </a:solidFill>
                          <a:effectLst/>
                          <a:latin typeface="Arial" panose="020B0604020202020204" pitchFamily="34" charset="0"/>
                          <a:cs typeface="Arial" panose="020B0604020202020204" pitchFamily="34" charset="0"/>
                        </a:rPr>
                        <a:t>Mental Health-Related Quality of Life (MCS)</a:t>
                      </a:r>
                      <a:endParaRPr lang="en-US"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vMerge="1">
                  <a:txBody>
                    <a:bodyPr/>
                    <a:lstStyle/>
                    <a:p>
                      <a:endParaRPr lang="en-GB"/>
                    </a:p>
                  </a:txBody>
                  <a:tcPr/>
                </a:tc>
                <a:tc vMerge="1">
                  <a:txBody>
                    <a:bodyPr/>
                    <a:lstStyle/>
                    <a:p>
                      <a:endParaRPr lang="en-GB" dirty="0"/>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2900572"/>
                  </a:ext>
                </a:extLst>
              </a:tr>
              <a:tr h="337586">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Physical Health-Related Quality of Life (PCS)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Emotional Control</a:t>
                      </a:r>
                      <a:r>
                        <a:rPr lang="en-US" sz="1400" b="1" baseline="30000" dirty="0">
                          <a:effectLst/>
                          <a:latin typeface="Arial" panose="020B0604020202020204" pitchFamily="34" charset="0"/>
                          <a:cs typeface="Arial" panose="020B0604020202020204" pitchFamily="34" charset="0"/>
                        </a:rPr>
                        <a:t>4</a:t>
                      </a:r>
                      <a:r>
                        <a:rPr lang="en-US" sz="1400" baseline="30000" dirty="0">
                          <a:effectLst/>
                          <a:latin typeface="Arial" panose="020B0604020202020204" pitchFamily="34" charset="0"/>
                          <a:cs typeface="Arial" panose="020B0604020202020204" pitchFamily="34" charset="0"/>
                        </a:rPr>
                        <a:t>, 7, 8, 10, 11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None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6EA"/>
                    </a:solidFill>
                  </a:tcPr>
                </a:tc>
                <a:extLst>
                  <a:ext uri="{0D108BD9-81ED-4DB2-BD59-A6C34878D82A}">
                    <a16:rowId xmlns:a16="http://schemas.microsoft.com/office/drawing/2014/main" val="10006"/>
                  </a:ext>
                </a:extLst>
              </a:tr>
              <a:tr h="337586">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Sexual help-seeking behavior, and less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A62"/>
                    </a:solidFill>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effectLst/>
                          <a:latin typeface="Arial" panose="020B0604020202020204" pitchFamily="34" charset="0"/>
                          <a:cs typeface="Arial" panose="020B0604020202020204" pitchFamily="34" charset="0"/>
                        </a:rPr>
                        <a:t>Strength</a:t>
                      </a:r>
                      <a:r>
                        <a:rPr lang="en-US" sz="1400" baseline="30000" dirty="0">
                          <a:effectLst/>
                          <a:latin typeface="Arial" panose="020B0604020202020204" pitchFamily="34" charset="0"/>
                          <a:cs typeface="Arial" panose="020B0604020202020204" pitchFamily="34" charset="0"/>
                        </a:rPr>
                        <a:t>7</a:t>
                      </a:r>
                      <a:endParaRPr lang="en-US" sz="1400" dirty="0">
                        <a:effectLst/>
                        <a:latin typeface="Arial" panose="020B0604020202020204" pitchFamily="34"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9" name="TextBox 59">
            <a:extLst>
              <a:ext uri="{FF2B5EF4-FFF2-40B4-BE49-F238E27FC236}">
                <a16:creationId xmlns:a16="http://schemas.microsoft.com/office/drawing/2014/main" id="{22701922-C8A0-4249-9D7F-6B55D8E77B5E}"/>
              </a:ext>
            </a:extLst>
          </p:cNvPr>
          <p:cNvSpPr txBox="1">
            <a:spLocks noChangeArrowheads="1"/>
          </p:cNvSpPr>
          <p:nvPr/>
        </p:nvSpPr>
        <p:spPr bwMode="auto">
          <a:xfrm>
            <a:off x="470058" y="4091708"/>
            <a:ext cx="6198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GB" altLang="en-US" sz="900" dirty="0">
                <a:latin typeface="Arial" panose="020B0604020202020204" pitchFamily="34" charset="0"/>
                <a:cs typeface="Arial" panose="020B0604020202020204" pitchFamily="34" charset="0"/>
              </a:rPr>
              <a:t>Note: Constructs listed in bold positively and negatively predict risk </a:t>
            </a:r>
            <a:r>
              <a:rPr lang="en-GB" altLang="en-US" sz="900" dirty="0" err="1">
                <a:latin typeface="Arial" panose="020B0604020202020204" pitchFamily="34" charset="0"/>
                <a:cs typeface="Arial" panose="020B0604020202020204" pitchFamily="34" charset="0"/>
              </a:rPr>
              <a:t>behaviors</a:t>
            </a:r>
            <a:r>
              <a:rPr lang="en-GB" alt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479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9497F2-F5D5-4184-A4EC-CF9C96718B9C}"/>
              </a:ext>
            </a:extLst>
          </p:cNvPr>
          <p:cNvSpPr>
            <a:spLocks noGrp="1"/>
          </p:cNvSpPr>
          <p:nvPr>
            <p:ph type="body" sz="quarter" idx="13"/>
          </p:nvPr>
        </p:nvSpPr>
        <p:spPr/>
        <p:txBody>
          <a:bodyPr/>
          <a:lstStyle/>
          <a:p>
            <a:r>
              <a:rPr lang="en-US" dirty="0"/>
              <a:t>Funding</a:t>
            </a:r>
          </a:p>
        </p:txBody>
      </p:sp>
      <p:sp>
        <p:nvSpPr>
          <p:cNvPr id="3" name="Text Placeholder 2">
            <a:extLst>
              <a:ext uri="{FF2B5EF4-FFF2-40B4-BE49-F238E27FC236}">
                <a16:creationId xmlns:a16="http://schemas.microsoft.com/office/drawing/2014/main" id="{50933E6B-02E4-442B-9548-8F66D040E6A0}"/>
              </a:ext>
            </a:extLst>
          </p:cNvPr>
          <p:cNvSpPr>
            <a:spLocks noGrp="1"/>
          </p:cNvSpPr>
          <p:nvPr>
            <p:ph type="body" sz="quarter" idx="15"/>
          </p:nvPr>
        </p:nvSpPr>
        <p:spPr/>
        <p:txBody>
          <a:bodyPr/>
          <a:lstStyle/>
          <a:p>
            <a:r>
              <a:rPr lang="en-US" dirty="0"/>
              <a:t>Partnership for the Advancement of Cancer Research, supported in part by NCI grants U54 CA132383 (NMSU) and U54 CA132381 (Fred Hutch).</a:t>
            </a:r>
          </a:p>
        </p:txBody>
      </p:sp>
      <p:sp>
        <p:nvSpPr>
          <p:cNvPr id="8" name="TextBox 7">
            <a:extLst>
              <a:ext uri="{FF2B5EF4-FFF2-40B4-BE49-F238E27FC236}">
                <a16:creationId xmlns:a16="http://schemas.microsoft.com/office/drawing/2014/main" id="{4FCA0A02-2158-4B67-A11F-96A5EE68C48D}"/>
              </a:ext>
            </a:extLst>
          </p:cNvPr>
          <p:cNvSpPr txBox="1"/>
          <p:nvPr/>
        </p:nvSpPr>
        <p:spPr>
          <a:xfrm>
            <a:off x="357188" y="2976543"/>
            <a:ext cx="3402012" cy="1754326"/>
          </a:xfrm>
          <a:prstGeom prst="rect">
            <a:avLst/>
          </a:prstGeom>
          <a:noFill/>
        </p:spPr>
        <p:txBody>
          <a:bodyPr wrap="square" rtlCol="0">
            <a:spAutoFit/>
          </a:bodyPr>
          <a:lstStyle/>
          <a:p>
            <a:pPr marL="34290" indent="0">
              <a:buFont typeface="Arial" panose="020B0604020202020204" pitchFamily="34" charset="0"/>
              <a:buNone/>
            </a:pPr>
            <a:r>
              <a:rPr lang="en-US" dirty="0"/>
              <a:t>For more information contact:</a:t>
            </a:r>
          </a:p>
          <a:p>
            <a:pPr marL="34290" indent="0">
              <a:buFont typeface="Arial" panose="020B0604020202020204" pitchFamily="34" charset="0"/>
              <a:buNone/>
            </a:pPr>
            <a:endParaRPr lang="en-US" dirty="0"/>
          </a:p>
          <a:p>
            <a:pPr marL="34290" indent="0">
              <a:buFont typeface="Arial" panose="020B0604020202020204" pitchFamily="34" charset="0"/>
              <a:buNone/>
            </a:pPr>
            <a:r>
              <a:rPr lang="en-US" dirty="0" err="1"/>
              <a:t>Bidemi</a:t>
            </a:r>
            <a:r>
              <a:rPr lang="en-US" dirty="0"/>
              <a:t> </a:t>
            </a:r>
            <a:r>
              <a:rPr lang="en-US" dirty="0" err="1"/>
              <a:t>Adedokun</a:t>
            </a:r>
            <a:r>
              <a:rPr lang="en-US" dirty="0"/>
              <a:t>, MSc</a:t>
            </a:r>
          </a:p>
          <a:p>
            <a:pPr marL="34290" indent="0">
              <a:buFont typeface="Arial" panose="020B0604020202020204" pitchFamily="34" charset="0"/>
              <a:buNone/>
            </a:pPr>
            <a:r>
              <a:rPr lang="en-US" dirty="0"/>
              <a:t>bidemi@nmsu.edu</a:t>
            </a:r>
          </a:p>
          <a:p>
            <a:pPr marL="34290" indent="0">
              <a:buFont typeface="Arial" panose="020B0604020202020204" pitchFamily="34" charset="0"/>
              <a:buNone/>
            </a:pPr>
            <a:r>
              <a:rPr lang="en-US" dirty="0"/>
              <a:t>cancer.nmsu.edu </a:t>
            </a:r>
          </a:p>
          <a:p>
            <a:endParaRPr lang="en-US" dirty="0"/>
          </a:p>
        </p:txBody>
      </p:sp>
    </p:spTree>
    <p:extLst>
      <p:ext uri="{BB962C8B-B14F-4D97-AF65-F5344CB8AC3E}">
        <p14:creationId xmlns:p14="http://schemas.microsoft.com/office/powerpoint/2010/main" val="1094051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11724</TotalTime>
  <Words>881</Words>
  <Application>Microsoft Office PowerPoint</Application>
  <PresentationFormat>Widescreen</PresentationFormat>
  <Paragraphs>109</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Calibri Light</vt:lpstr>
      <vt:lpstr>Lato</vt:lpstr>
      <vt:lpstr>Montserrat</vt:lpstr>
      <vt:lpstr>Symbol</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  Meeting</dc:title>
  <dc:creator>Kaitlin Englund</dc:creator>
  <cp:lastModifiedBy>Christine Winfield</cp:lastModifiedBy>
  <cp:revision>92</cp:revision>
  <dcterms:created xsi:type="dcterms:W3CDTF">2020-04-13T20:29:46Z</dcterms:created>
  <dcterms:modified xsi:type="dcterms:W3CDTF">2020-09-25T23:54:28Z</dcterms:modified>
</cp:coreProperties>
</file>