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2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2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257" r:id="rId5"/>
    <p:sldId id="286" r:id="rId6"/>
    <p:sldId id="321" r:id="rId7"/>
    <p:sldId id="287" r:id="rId8"/>
    <p:sldId id="328" r:id="rId9"/>
    <p:sldId id="288" r:id="rId10"/>
    <p:sldId id="289" r:id="rId11"/>
    <p:sldId id="291" r:id="rId12"/>
    <p:sldId id="292" r:id="rId13"/>
    <p:sldId id="322" r:id="rId14"/>
    <p:sldId id="293" r:id="rId15"/>
    <p:sldId id="294" r:id="rId16"/>
    <p:sldId id="306" r:id="rId17"/>
    <p:sldId id="295" r:id="rId18"/>
    <p:sldId id="319" r:id="rId19"/>
    <p:sldId id="298" r:id="rId20"/>
    <p:sldId id="300" r:id="rId21"/>
    <p:sldId id="299" r:id="rId22"/>
    <p:sldId id="301" r:id="rId23"/>
    <p:sldId id="323" r:id="rId24"/>
    <p:sldId id="326" r:id="rId25"/>
    <p:sldId id="311" r:id="rId26"/>
    <p:sldId id="317" r:id="rId27"/>
    <p:sldId id="302" r:id="rId28"/>
    <p:sldId id="304" r:id="rId29"/>
    <p:sldId id="303" r:id="rId30"/>
    <p:sldId id="312" r:id="rId31"/>
    <p:sldId id="307" r:id="rId32"/>
    <p:sldId id="305" r:id="rId33"/>
    <p:sldId id="308" r:id="rId34"/>
    <p:sldId id="309" r:id="rId35"/>
    <p:sldId id="310" r:id="rId36"/>
    <p:sldId id="313" r:id="rId37"/>
    <p:sldId id="314" r:id="rId38"/>
    <p:sldId id="315" r:id="rId39"/>
    <p:sldId id="316" r:id="rId40"/>
    <p:sldId id="318" r:id="rId41"/>
    <p:sldId id="327" r:id="rId42"/>
    <p:sldId id="320" r:id="rId43"/>
    <p:sldId id="324" r:id="rId44"/>
    <p:sldId id="329" r:id="rId45"/>
    <p:sldId id="296" r:id="rId46"/>
    <p:sldId id="285"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00E"/>
    <a:srgbClr val="BDF7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32"/>
    <p:restoredTop sz="93609"/>
  </p:normalViewPr>
  <p:slideViewPr>
    <p:cSldViewPr snapToGrid="0" snapToObjects="1">
      <p:cViewPr varScale="1">
        <p:scale>
          <a:sx n="104" d="100"/>
          <a:sy n="104" d="100"/>
        </p:scale>
        <p:origin x="378" y="108"/>
      </p:cViewPr>
      <p:guideLst/>
    </p:cSldViewPr>
  </p:slideViewPr>
  <p:notesTextViewPr>
    <p:cViewPr>
      <p:scale>
        <a:sx n="1" d="1"/>
        <a:sy n="1" d="1"/>
      </p:scale>
      <p:origin x="0" y="0"/>
    </p:cViewPr>
  </p:notesTextViewPr>
  <p:sorterViewPr>
    <p:cViewPr>
      <p:scale>
        <a:sx n="200" d="100"/>
        <a:sy n="200" d="100"/>
      </p:scale>
      <p:origin x="0" y="-444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ddfs01\dfs\RE\CMS%20Outcome%20Evaluation\NMPHA\NMPHA%20Workboo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200" u="sng" dirty="0"/>
              <a:t>Survey</a:t>
            </a:r>
            <a:r>
              <a:rPr lang="en-US" sz="2200" baseline="0" dirty="0"/>
              <a:t> </a:t>
            </a:r>
            <a:r>
              <a:rPr lang="en-US" sz="2200" baseline="0" dirty="0" smtClean="0"/>
              <a:t>Clientele Representation</a:t>
            </a:r>
            <a:endParaRPr lang="en-US" sz="2200" dirty="0"/>
          </a:p>
        </c:rich>
      </c:tx>
      <c:layout>
        <c:manualLayout>
          <c:xMode val="edge"/>
          <c:yMode val="edge"/>
          <c:x val="0.1715262477229512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480784942662297"/>
          <c:y val="0.23374389638824128"/>
          <c:w val="0.54264440454994645"/>
          <c:h val="0.73170402578578675"/>
        </c:manualLayout>
      </c:layout>
      <c:pieChart>
        <c:varyColors val="1"/>
        <c:ser>
          <c:idx val="0"/>
          <c:order val="0"/>
          <c:spPr>
            <a:solidFill>
              <a:schemeClr val="accent3">
                <a:lumMod val="40000"/>
                <a:lumOff val="60000"/>
              </a:schemeClr>
            </a:solidFill>
          </c:spPr>
          <c:dPt>
            <c:idx val="0"/>
            <c:bubble3D val="0"/>
            <c:spPr>
              <a:solidFill>
                <a:srgbClr val="00B0F0"/>
              </a:solidFill>
              <a:ln w="19050">
                <a:solidFill>
                  <a:schemeClr val="lt1"/>
                </a:solidFill>
              </a:ln>
              <a:effectLst/>
            </c:spPr>
            <c:extLst>
              <c:ext xmlns:c16="http://schemas.microsoft.com/office/drawing/2014/chart" uri="{C3380CC4-5D6E-409C-BE32-E72D297353CC}">
                <c16:uniqueId val="{00000001-5399-4F7E-8166-5DAA5C1B0E94}"/>
              </c:ext>
            </c:extLst>
          </c:dPt>
          <c:dPt>
            <c:idx val="1"/>
            <c:bubble3D val="0"/>
            <c:spPr>
              <a:solidFill>
                <a:srgbClr val="F2800E"/>
              </a:solidFill>
              <a:ln w="19050">
                <a:solidFill>
                  <a:schemeClr val="lt1"/>
                </a:solidFill>
              </a:ln>
              <a:effectLst/>
            </c:spPr>
            <c:extLst>
              <c:ext xmlns:c16="http://schemas.microsoft.com/office/drawing/2014/chart" uri="{C3380CC4-5D6E-409C-BE32-E72D297353CC}">
                <c16:uniqueId val="{00000003-5399-4F7E-8166-5DAA5C1B0E94}"/>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5399-4F7E-8166-5DAA5C1B0E94}"/>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5399-4F7E-8166-5DAA5C1B0E94}"/>
              </c:ext>
            </c:extLst>
          </c:dPt>
          <c:dPt>
            <c:idx val="4"/>
            <c:bubble3D val="0"/>
            <c:spPr>
              <a:solidFill>
                <a:srgbClr val="002060"/>
              </a:solidFill>
              <a:ln w="19050">
                <a:solidFill>
                  <a:schemeClr val="lt1"/>
                </a:solidFill>
              </a:ln>
              <a:effectLst/>
            </c:spPr>
            <c:extLst>
              <c:ext xmlns:c16="http://schemas.microsoft.com/office/drawing/2014/chart" uri="{C3380CC4-5D6E-409C-BE32-E72D297353CC}">
                <c16:uniqueId val="{00000009-5399-4F7E-8166-5DAA5C1B0E94}"/>
              </c:ext>
            </c:extLst>
          </c:dPt>
          <c:dLbls>
            <c:dLbl>
              <c:idx val="0"/>
              <c:tx>
                <c:rich>
                  <a:bodyPr rot="0" spcFirstLastPara="1" vertOverflow="overflow" horzOverflow="overflow" vert="horz" wrap="none" lIns="38100" tIns="19050" rIns="38100" bIns="19050" anchor="ctr" anchorCtr="1">
                    <a:spAutoFit/>
                  </a:bodyPr>
                  <a:lstStyle/>
                  <a:p>
                    <a:pPr>
                      <a:defRPr sz="2000" b="1" i="0" u="none" strike="noStrike" kern="1200" baseline="0">
                        <a:solidFill>
                          <a:schemeClr val="tx1"/>
                        </a:solidFill>
                        <a:latin typeface="+mn-lt"/>
                        <a:ea typeface="+mn-ea"/>
                        <a:cs typeface="+mn-cs"/>
                      </a:defRPr>
                    </a:pPr>
                    <a:fld id="{5416CCCC-72C5-4D09-A9A3-C9434419E6A6}" type="CATEGORYNAME">
                      <a:rPr lang="en-US" smtClean="0"/>
                      <a:pPr>
                        <a:defRPr sz="2000" b="1">
                          <a:solidFill>
                            <a:schemeClr val="tx1"/>
                          </a:solidFill>
                        </a:defRPr>
                      </a:pPr>
                      <a:t>[CATEGORY NAME]</a:t>
                    </a:fld>
                    <a:r>
                      <a:rPr lang="en-US" dirty="0" smtClean="0"/>
                      <a:t>,</a:t>
                    </a:r>
                    <a:r>
                      <a:rPr lang="en-US" baseline="0" dirty="0"/>
                      <a:t>
</a:t>
                    </a:r>
                    <a:fld id="{F9CBAB42-64DF-493D-99BE-8E79EF2BE047}" type="PERCENTAGE">
                      <a:rPr lang="en-US" baseline="0" dirty="0"/>
                      <a:pPr>
                        <a:defRPr sz="2000" b="1">
                          <a:solidFill>
                            <a:schemeClr val="tx1"/>
                          </a:solidFill>
                        </a:defRPr>
                      </a:pPr>
                      <a:t>[PERCENTAGE]</a:t>
                    </a:fld>
                    <a:endParaRPr lang="en-US" baseline="0" dirty="0"/>
                  </a:p>
                </c:rich>
              </c:tx>
              <c:spPr>
                <a:noFill/>
                <a:ln>
                  <a:noFill/>
                </a:ln>
                <a:effectLst/>
              </c:spPr>
              <c:txPr>
                <a:bodyPr rot="0" spcFirstLastPara="1" vertOverflow="overflow" horzOverflow="overflow" vert="horz" wrap="non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1-5399-4F7E-8166-5DAA5C1B0E94}"/>
                </c:ext>
              </c:extLst>
            </c:dLbl>
            <c:dLbl>
              <c:idx val="1"/>
              <c:tx>
                <c:rich>
                  <a:bodyPr/>
                  <a:lstStyle/>
                  <a:p>
                    <a:fld id="{F877F245-0811-4BEE-B8ED-7DD8D984D432}" type="CATEGORYNAME">
                      <a:rPr lang="en-US" smtClean="0"/>
                      <a:pPr/>
                      <a:t>[CATEGORY NAME]</a:t>
                    </a:fld>
                    <a:r>
                      <a:rPr lang="en-US" dirty="0" smtClean="0"/>
                      <a:t>,</a:t>
                    </a:r>
                    <a:r>
                      <a:rPr lang="en-US" baseline="0" dirty="0"/>
                      <a:t>
</a:t>
                    </a:r>
                    <a:fld id="{DA1A535D-2B83-4936-9303-D6321BDAEBDC}"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399-4F7E-8166-5DAA5C1B0E94}"/>
                </c:ext>
              </c:extLst>
            </c:dLbl>
            <c:dLbl>
              <c:idx val="2"/>
              <c:tx>
                <c:rich>
                  <a:bodyPr/>
                  <a:lstStyle/>
                  <a:p>
                    <a:fld id="{69369B27-7DF7-441C-ADC9-9F035936F60C}" type="CATEGORYNAME">
                      <a:rPr lang="en-US" smtClean="0"/>
                      <a:pPr/>
                      <a:t>[CATEGORY NAME]</a:t>
                    </a:fld>
                    <a:r>
                      <a:rPr lang="en-US" dirty="0" smtClean="0"/>
                      <a:t>,</a:t>
                    </a:r>
                    <a:r>
                      <a:rPr lang="en-US" baseline="0" dirty="0"/>
                      <a:t>
</a:t>
                    </a:r>
                    <a:fld id="{13C431ED-B473-4295-9A43-7260C96BFF91}"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399-4F7E-8166-5DAA5C1B0E94}"/>
                </c:ext>
              </c:extLst>
            </c:dLbl>
            <c:dLbl>
              <c:idx val="3"/>
              <c:tx>
                <c:rich>
                  <a:bodyPr/>
                  <a:lstStyle/>
                  <a:p>
                    <a:fld id="{36CD5310-7C34-41B3-B677-72AE181774E8}" type="CATEGORYNAME">
                      <a:rPr lang="en-US" smtClean="0"/>
                      <a:pPr/>
                      <a:t>[CATEGORY NAME]</a:t>
                    </a:fld>
                    <a:r>
                      <a:rPr lang="en-US" dirty="0" smtClean="0"/>
                      <a:t>,</a:t>
                    </a:r>
                    <a:r>
                      <a:rPr lang="en-US" baseline="0" dirty="0"/>
                      <a:t>
</a:t>
                    </a:r>
                    <a:fld id="{A82A11A5-5E08-4BA6-A5B8-C25D873ED6A4}"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399-4F7E-8166-5DAA5C1B0E94}"/>
                </c:ext>
              </c:extLst>
            </c:dLbl>
            <c:dLbl>
              <c:idx val="4"/>
              <c:layout>
                <c:manualLayout>
                  <c:x val="1.6043198039927962E-2"/>
                  <c:y val="8.9506983722906497E-3"/>
                </c:manualLayout>
              </c:layout>
              <c:tx>
                <c:rich>
                  <a:bodyPr/>
                  <a:lstStyle/>
                  <a:p>
                    <a:fld id="{B0AA2905-B5E3-41AA-A7CE-7AFD82F9B162}" type="CATEGORYNAME">
                      <a:rPr lang="en-US" smtClean="0"/>
                      <a:pPr/>
                      <a:t>[CATEGORY NAME]</a:t>
                    </a:fld>
                    <a:r>
                      <a:rPr lang="en-US" dirty="0" smtClean="0"/>
                      <a:t>,</a:t>
                    </a:r>
                    <a:r>
                      <a:rPr lang="en-US" baseline="0" dirty="0"/>
                      <a:t>
</a:t>
                    </a:r>
                    <a:fld id="{E51CBD1F-6068-4890-BC7E-A10B3D80CEB7}"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399-4F7E-8166-5DAA5C1B0E94}"/>
                </c:ext>
              </c:extLst>
            </c:dLbl>
            <c:spPr>
              <a:noFill/>
              <a:ln>
                <a:noFill/>
              </a:ln>
              <a:effectLst/>
            </c:spPr>
            <c:txPr>
              <a:bodyPr rot="0" spcFirstLastPara="1" vertOverflow="overflow" horzOverflow="overflow"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'Region comparisons'!$G$86:$G$90</c:f>
              <c:strCache>
                <c:ptCount val="5"/>
                <c:pt idx="0">
                  <c:v>NE</c:v>
                </c:pt>
                <c:pt idx="1">
                  <c:v>SE</c:v>
                </c:pt>
                <c:pt idx="2">
                  <c:v>Metro</c:v>
                </c:pt>
                <c:pt idx="3">
                  <c:v>SW</c:v>
                </c:pt>
                <c:pt idx="4">
                  <c:v>NW</c:v>
                </c:pt>
              </c:strCache>
            </c:strRef>
          </c:cat>
          <c:val>
            <c:numRef>
              <c:f>'Region comparisons'!$H$86:$H$90</c:f>
              <c:numCache>
                <c:formatCode>General</c:formatCode>
                <c:ptCount val="5"/>
                <c:pt idx="0">
                  <c:v>26.9</c:v>
                </c:pt>
                <c:pt idx="1">
                  <c:v>21.1</c:v>
                </c:pt>
                <c:pt idx="2">
                  <c:v>12.5</c:v>
                </c:pt>
                <c:pt idx="3">
                  <c:v>28.2</c:v>
                </c:pt>
                <c:pt idx="4">
                  <c:v>11.2</c:v>
                </c:pt>
              </c:numCache>
            </c:numRef>
          </c:val>
          <c:extLst>
            <c:ext xmlns:c16="http://schemas.microsoft.com/office/drawing/2014/chart" uri="{C3380CC4-5D6E-409C-BE32-E72D297353CC}">
              <c16:uniqueId val="{0000000A-5399-4F7E-8166-5DAA5C1B0E9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r>
              <a:rPr lang="en-US" sz="2200" u="sng" dirty="0"/>
              <a:t>Actual</a:t>
            </a:r>
            <a:r>
              <a:rPr lang="en-US" sz="2200" dirty="0"/>
              <a:t> Clientele </a:t>
            </a:r>
            <a:r>
              <a:rPr lang="en-US" sz="2200" dirty="0" smtClean="0"/>
              <a:t>Representation</a:t>
            </a:r>
            <a:endParaRPr lang="en-US" sz="2200" dirty="0"/>
          </a:p>
        </c:rich>
      </c:tx>
      <c:layout>
        <c:manualLayout>
          <c:xMode val="edge"/>
          <c:yMode val="edge"/>
          <c:x val="0.12662973233779537"/>
          <c:y val="0"/>
        </c:manualLayout>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971580442172789"/>
          <c:y val="0.234297282958457"/>
          <c:w val="0.62511936887948949"/>
          <c:h val="0.73572273237566754"/>
        </c:manualLayout>
      </c:layout>
      <c:pieChart>
        <c:varyColors val="1"/>
        <c:ser>
          <c:idx val="0"/>
          <c:order val="0"/>
          <c:tx>
            <c:strRef>
              <c:f>'Region comparisons'!$S$81:$S$82</c:f>
              <c:strCache>
                <c:ptCount val="2"/>
                <c:pt idx="0">
                  <c:v>Actual Clientele Representation</c:v>
                </c:pt>
                <c:pt idx="1">
                  <c:v>%</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09C0-4CEE-B0BF-2A7C37FFFB42}"/>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09C0-4CEE-B0BF-2A7C37FFFB42}"/>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09C0-4CEE-B0BF-2A7C37FFFB42}"/>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09C0-4CEE-B0BF-2A7C37FFFB42}"/>
              </c:ext>
            </c:extLst>
          </c:dPt>
          <c:dPt>
            <c:idx val="4"/>
            <c:bubble3D val="0"/>
            <c:spPr>
              <a:solidFill>
                <a:srgbClr val="002060"/>
              </a:solidFill>
              <a:ln w="19050">
                <a:solidFill>
                  <a:schemeClr val="lt1"/>
                </a:solidFill>
              </a:ln>
              <a:effectLst/>
            </c:spPr>
            <c:extLst>
              <c:ext xmlns:c16="http://schemas.microsoft.com/office/drawing/2014/chart" uri="{C3380CC4-5D6E-409C-BE32-E72D297353CC}">
                <c16:uniqueId val="{00000009-09C0-4CEE-B0BF-2A7C37FFFB42}"/>
              </c:ext>
            </c:extLst>
          </c:dPt>
          <c:dLbls>
            <c:dLbl>
              <c:idx val="4"/>
              <c:layout>
                <c:manualLayout>
                  <c:x val="7.0677126575624414E-3"/>
                  <c:y val="1.06387869003729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9C0-4CEE-B0BF-2A7C37FFFB4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'Region comparisons'!$R$83:$R$87</c:f>
              <c:strCache>
                <c:ptCount val="5"/>
                <c:pt idx="0">
                  <c:v>NE</c:v>
                </c:pt>
                <c:pt idx="1">
                  <c:v>SE</c:v>
                </c:pt>
                <c:pt idx="2">
                  <c:v>Metro</c:v>
                </c:pt>
                <c:pt idx="3">
                  <c:v>SW</c:v>
                </c:pt>
                <c:pt idx="4">
                  <c:v>NW</c:v>
                </c:pt>
              </c:strCache>
            </c:strRef>
          </c:cat>
          <c:val>
            <c:numRef>
              <c:f>'Region comparisons'!$S$83:$S$87</c:f>
              <c:numCache>
                <c:formatCode>General</c:formatCode>
                <c:ptCount val="5"/>
                <c:pt idx="0">
                  <c:v>28</c:v>
                </c:pt>
                <c:pt idx="1">
                  <c:v>18</c:v>
                </c:pt>
                <c:pt idx="2">
                  <c:v>14</c:v>
                </c:pt>
                <c:pt idx="3">
                  <c:v>38</c:v>
                </c:pt>
                <c:pt idx="4">
                  <c:v>2</c:v>
                </c:pt>
              </c:numCache>
            </c:numRef>
          </c:val>
          <c:extLst>
            <c:ext xmlns:c16="http://schemas.microsoft.com/office/drawing/2014/chart" uri="{C3380CC4-5D6E-409C-BE32-E72D297353CC}">
              <c16:uniqueId val="{0000000A-09C0-4CEE-B0BF-2A7C37FFFB4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C9-4055-B95F-F9FC55FE64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C9-4055-B95F-F9FC55FE64A8}"/>
              </c:ext>
            </c:extLst>
          </c:dPt>
          <c:dLbls>
            <c:dLbl>
              <c:idx val="0"/>
              <c:tx>
                <c:rich>
                  <a:bodyPr/>
                  <a:lstStyle/>
                  <a:p>
                    <a:fld id="{A5E665DB-3BFA-4856-9158-9BCD432641EF}" type="CATEGORYNAME">
                      <a:rPr lang="en-US" smtClean="0"/>
                      <a:pPr/>
                      <a:t>[CATEGORY NAME]</a:t>
                    </a:fld>
                    <a:r>
                      <a:rPr lang="en-US" smtClean="0"/>
                      <a:t>:</a:t>
                    </a:r>
                    <a:r>
                      <a:rPr lang="en-US" baseline="0" smtClean="0"/>
                      <a:t> </a:t>
                    </a:r>
                    <a:fld id="{AA21DE5E-2043-4E9B-9C4F-68823A81728B}" type="VALUE">
                      <a:rPr lang="en-US" baseline="0"/>
                      <a:pPr/>
                      <a:t>[VALUE]</a:t>
                    </a:fld>
                    <a:endParaRPr lang="en-US" baseline="0" smtClean="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C9-4055-B95F-F9FC55FE64A8}"/>
                </c:ext>
              </c:extLst>
            </c:dLbl>
            <c:dLbl>
              <c:idx val="1"/>
              <c:tx>
                <c:rich>
                  <a:bodyPr/>
                  <a:lstStyle/>
                  <a:p>
                    <a:fld id="{4EB9520F-6FE4-4309-B2D8-F196EE6C1415}" type="CATEGORYNAME">
                      <a:rPr lang="en-US" smtClean="0"/>
                      <a:pPr/>
                      <a:t>[CATEGORY NAME]</a:t>
                    </a:fld>
                    <a:r>
                      <a:rPr lang="en-US" smtClean="0"/>
                      <a:t>: </a:t>
                    </a:r>
                    <a:fld id="{336D7914-8858-4094-8D85-56834C6BB281}" type="VALUE">
                      <a:rPr lang="en-US" baseline="0" smtClean="0"/>
                      <a:pPr/>
                      <a:t>[VALUE]</a:t>
                    </a:fld>
                    <a:endParaRPr lang="en-US" smtClean="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0C9-4055-B95F-F9FC55FE64A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'Descriptives &amp; Encounters'!$K$39:$K$40</c:f>
              <c:strCache>
                <c:ptCount val="2"/>
                <c:pt idx="0">
                  <c:v>New</c:v>
                </c:pt>
                <c:pt idx="1">
                  <c:v>Recurring</c:v>
                </c:pt>
              </c:strCache>
            </c:strRef>
          </c:cat>
          <c:val>
            <c:numRef>
              <c:f>'Descriptives &amp; Encounters'!$L$39:$L$40</c:f>
              <c:numCache>
                <c:formatCode>0%</c:formatCode>
                <c:ptCount val="2"/>
                <c:pt idx="0">
                  <c:v>0.44700000000000001</c:v>
                </c:pt>
                <c:pt idx="1">
                  <c:v>0.55300000000000005</c:v>
                </c:pt>
              </c:numCache>
            </c:numRef>
          </c:val>
          <c:extLst>
            <c:ext xmlns:c16="http://schemas.microsoft.com/office/drawing/2014/chart" uri="{C3380CC4-5D6E-409C-BE32-E72D297353CC}">
              <c16:uniqueId val="{00000004-90C9-4055-B95F-F9FC55FE64A8}"/>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'Descriptives &amp; Encounters'!$D$7</c:f>
              <c:strCache>
                <c:ptCount val="1"/>
                <c:pt idx="0">
                  <c:v>Frequency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BC-4A07-AFCF-A854033D85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BC-4A07-AFCF-A854033D85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BC-4A07-AFCF-A854033D856B}"/>
              </c:ext>
            </c:extLst>
          </c:dPt>
          <c:dLbls>
            <c:dLbl>
              <c:idx val="0"/>
              <c:tx>
                <c:rich>
                  <a:bodyPr/>
                  <a:lstStyle/>
                  <a:p>
                    <a:fld id="{36D0DB7C-C595-4EE0-817C-0A4D38513A88}" type="CATEGORYNAME">
                      <a:rPr lang="en-US"/>
                      <a:pPr/>
                      <a:t>[CATEGORY NAME]</a:t>
                    </a:fld>
                    <a:r>
                      <a:rPr lang="en-US" dirty="0"/>
                      <a:t>:</a:t>
                    </a:r>
                    <a:r>
                      <a:rPr lang="en-US" baseline="0" dirty="0"/>
                      <a:t> </a:t>
                    </a:r>
                    <a:endParaRPr lang="en-US" baseline="0" dirty="0" smtClean="0"/>
                  </a:p>
                  <a:p>
                    <a:fld id="{823FD2D4-86E2-41CD-BCBE-5FEFC6D529F2}" type="VALUE">
                      <a:rPr lang="en-US" baseline="0" smtClean="0"/>
                      <a:pPr/>
                      <a:t>[VALUE]</a:t>
                    </a:fld>
                    <a:r>
                      <a:rPr lang="en-US" baseline="0" dirty="0" smtClean="0"/>
                      <a:t> </a:t>
                    </a:r>
                    <a:r>
                      <a:rPr lang="en-US" baseline="0" dirty="0"/>
                      <a:t>(</a:t>
                    </a:r>
                    <a:fld id="{AA8B0A26-C16C-4F15-B644-037ECA80860F}" type="PERCENTAGE">
                      <a:rPr lang="en-US" baseline="0"/>
                      <a:pPr/>
                      <a:t>[PERCENTAGE]</a:t>
                    </a:fld>
                    <a:r>
                      <a:rPr lang="en-US" baseline="0" dirty="0"/>
                      <a:t>)</a:t>
                    </a:r>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BC-4A07-AFCF-A854033D856B}"/>
                </c:ext>
              </c:extLst>
            </c:dLbl>
            <c:dLbl>
              <c:idx val="1"/>
              <c:tx>
                <c:rich>
                  <a:bodyPr/>
                  <a:lstStyle/>
                  <a:p>
                    <a:fld id="{1B60B6A4-B1C5-4DE5-8987-542CCA9C84CF}" type="CATEGORYNAME">
                      <a:rPr lang="en-US"/>
                      <a:pPr/>
                      <a:t>[CATEGORY NAME]</a:t>
                    </a:fld>
                    <a:r>
                      <a:rPr lang="en-US"/>
                      <a:t>:</a:t>
                    </a:r>
                    <a:r>
                      <a:rPr lang="en-US" baseline="0"/>
                      <a:t> </a:t>
                    </a:r>
                    <a:fld id="{87F4E25D-ABC4-4D2E-B635-0A64FD2004CE}" type="VALUE">
                      <a:rPr lang="en-US" baseline="0"/>
                      <a:pPr/>
                      <a:t>[VALUE]</a:t>
                    </a:fld>
                    <a:r>
                      <a:rPr lang="en-US" baseline="0"/>
                      <a:t> (</a:t>
                    </a:r>
                    <a:fld id="{B3C14DC3-A301-4E81-9429-43623F77A11F}" type="PERCENTAGE">
                      <a:rPr lang="en-US" baseline="0"/>
                      <a:pPr/>
                      <a:t>[PERCENTAGE]</a:t>
                    </a:fld>
                    <a:r>
                      <a:rPr lang="en-US" baseline="0"/>
                      <a:t>)</a:t>
                    </a:r>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CBC-4A07-AFCF-A854033D856B}"/>
                </c:ext>
              </c:extLst>
            </c:dLbl>
            <c:dLbl>
              <c:idx val="2"/>
              <c:tx>
                <c:rich>
                  <a:bodyPr/>
                  <a:lstStyle/>
                  <a:p>
                    <a:fld id="{8A7C4DFE-41C9-483D-ACF0-990DBCC60980}" type="CATEGORYNAME">
                      <a:rPr lang="en-US"/>
                      <a:pPr/>
                      <a:t>[CATEGORY NAME]</a:t>
                    </a:fld>
                    <a:r>
                      <a:rPr lang="en-US" dirty="0" smtClean="0"/>
                      <a:t>:</a:t>
                    </a:r>
                  </a:p>
                  <a:p>
                    <a:r>
                      <a:rPr lang="en-US" dirty="0" smtClean="0"/>
                      <a:t> </a:t>
                    </a:r>
                    <a:fld id="{9F436F19-6D31-4ACD-BA77-D474BCE96F1F}" type="VALUE">
                      <a:rPr lang="en-US" baseline="0"/>
                      <a:pPr/>
                      <a:t>[VALUE]</a:t>
                    </a:fld>
                    <a:r>
                      <a:rPr lang="en-US" baseline="0" dirty="0"/>
                      <a:t> (</a:t>
                    </a:r>
                    <a:fld id="{AA9755C9-915D-43E2-941A-3E4A13E8B8C7}" type="PERCENTAGE">
                      <a:rPr lang="en-US" baseline="0"/>
                      <a:pPr/>
                      <a:t>[PERCENTAGE]</a:t>
                    </a:fld>
                    <a:r>
                      <a:rPr lang="en-US" baseline="0" dirty="0"/>
                      <a:t>)</a:t>
                    </a:r>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CBC-4A07-AFCF-A854033D856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2060"/>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'Descriptives &amp; Encounters'!$C$8:$C$10</c:f>
              <c:strCache>
                <c:ptCount val="3"/>
                <c:pt idx="0">
                  <c:v>Mild</c:v>
                </c:pt>
                <c:pt idx="1">
                  <c:v>Moderate</c:v>
                </c:pt>
                <c:pt idx="2">
                  <c:v>Intense</c:v>
                </c:pt>
              </c:strCache>
            </c:strRef>
          </c:cat>
          <c:val>
            <c:numRef>
              <c:f>'Descriptives &amp; Encounters'!$D$8:$D$10</c:f>
              <c:numCache>
                <c:formatCode>General</c:formatCode>
                <c:ptCount val="3"/>
                <c:pt idx="0">
                  <c:v>584</c:v>
                </c:pt>
                <c:pt idx="1">
                  <c:v>535</c:v>
                </c:pt>
                <c:pt idx="2">
                  <c:v>270</c:v>
                </c:pt>
              </c:numCache>
            </c:numRef>
          </c:val>
          <c:extLst>
            <c:ext xmlns:c16="http://schemas.microsoft.com/office/drawing/2014/chart" uri="{C3380CC4-5D6E-409C-BE32-E72D297353CC}">
              <c16:uniqueId val="{00000006-FCBC-4A07-AFCF-A854033D856B}"/>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3A8-4949-BAA0-0C6584F08DD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3A8-4949-BAA0-0C6584F08DD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3A8-4949-BAA0-0C6584F08DD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3A8-4949-BAA0-0C6584F08DD1}"/>
              </c:ext>
            </c:extLst>
          </c:dPt>
          <c:dLbls>
            <c:dLbl>
              <c:idx val="0"/>
              <c:layout>
                <c:manualLayout>
                  <c:x val="8.9783114030981326E-2"/>
                  <c:y val="1.1428012435506012E-7"/>
                </c:manualLayout>
              </c:layout>
              <c:tx>
                <c:rich>
                  <a:bodyPr/>
                  <a:lstStyle/>
                  <a:p>
                    <a:fld id="{A3CF6591-CCA9-48E3-BDD7-E5101C309982}" type="CATEGORYNAME">
                      <a:rPr lang="en-US" smtClean="0"/>
                      <a:pPr/>
                      <a:t>[CATEGORY NAME]</a:t>
                    </a:fld>
                    <a:r>
                      <a:rPr lang="en-US" dirty="0" smtClean="0"/>
                      <a:t>: </a:t>
                    </a:r>
                    <a:r>
                      <a:rPr lang="en-US" baseline="0" dirty="0" smtClean="0"/>
                      <a:t> </a:t>
                    </a:r>
                  </a:p>
                  <a:p>
                    <a:fld id="{8A9B3AED-99F0-4E6B-8E50-1A0F30300E76}" type="VALUE">
                      <a:rPr lang="en-US" baseline="0" smtClean="0"/>
                      <a:pPr/>
                      <a:t>[VALUE]</a:t>
                    </a:fld>
                    <a:r>
                      <a:rPr lang="en-US" baseline="0" dirty="0" smtClean="0"/>
                      <a:t> (</a:t>
                    </a:r>
                    <a:fld id="{C61792F7-137A-48FB-883E-E2A6518FEA89}" type="PERCENTAGE">
                      <a:rPr lang="en-US" baseline="0" smtClean="0"/>
                      <a:pPr/>
                      <a:t>[PERCENTAGE]</a:t>
                    </a:fld>
                    <a:r>
                      <a:rPr lang="en-US" baseline="0" dirty="0" smtClean="0"/>
                      <a:t>)</a:t>
                    </a:r>
                  </a:p>
                </c:rich>
              </c:tx>
              <c:dLblPos val="bestFit"/>
              <c:showLegendKey val="0"/>
              <c:showVal val="1"/>
              <c:showCatName val="1"/>
              <c:showSerName val="0"/>
              <c:showPercent val="1"/>
              <c:showBubbleSize val="0"/>
              <c:extLst>
                <c:ext xmlns:c15="http://schemas.microsoft.com/office/drawing/2012/chart" uri="{CE6537A1-D6FC-4f65-9D91-7224C49458BB}">
                  <c15:layout>
                    <c:manualLayout>
                      <c:w val="0.14857907896451431"/>
                      <c:h val="0.1362824766971398"/>
                    </c:manualLayout>
                  </c15:layout>
                  <c15:dlblFieldTable/>
                  <c15:showDataLabelsRange val="0"/>
                </c:ext>
                <c:ext xmlns:c16="http://schemas.microsoft.com/office/drawing/2014/chart" uri="{C3380CC4-5D6E-409C-BE32-E72D297353CC}">
                  <c16:uniqueId val="{00000001-C3A8-4949-BAA0-0C6584F08DD1}"/>
                </c:ext>
              </c:extLst>
            </c:dLbl>
            <c:dLbl>
              <c:idx val="1"/>
              <c:layout>
                <c:manualLayout>
                  <c:x val="0"/>
                  <c:y val="0.16835747919987457"/>
                </c:manualLayout>
              </c:layout>
              <c:tx>
                <c:rich>
                  <a:bodyPr/>
                  <a:lstStyle/>
                  <a:p>
                    <a:fld id="{BCDBE65A-71E1-4755-8E3E-D5551F4A742C}" type="CATEGORYNAME">
                      <a:rPr lang="en-US" smtClean="0"/>
                      <a:pPr/>
                      <a:t>[CATEGORY NAME]</a:t>
                    </a:fld>
                    <a:r>
                      <a:rPr lang="en-US" dirty="0" smtClean="0"/>
                      <a:t>:</a:t>
                    </a:r>
                  </a:p>
                  <a:p>
                    <a:fld id="{7476ADBD-4990-4E5A-B68F-FAA789C08B45}" type="VALUE">
                      <a:rPr lang="en-US" baseline="0" smtClean="0"/>
                      <a:pPr/>
                      <a:t>[VALUE]</a:t>
                    </a:fld>
                    <a:r>
                      <a:rPr lang="en-US" baseline="0" dirty="0" smtClean="0"/>
                      <a:t> (</a:t>
                    </a:r>
                    <a:fld id="{9865DCBF-096D-4E8F-B489-700742CFD99F}" type="PERCENTAGE">
                      <a:rPr lang="en-US" baseline="0" smtClean="0"/>
                      <a:pPr/>
                      <a:t>[PERCENTAGE]</a:t>
                    </a:fld>
                    <a:r>
                      <a:rPr lang="en-US" baseline="0" dirty="0" smtClean="0"/>
                      <a:t>)</a:t>
                    </a: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3A8-4949-BAA0-0C6584F08DD1}"/>
                </c:ext>
              </c:extLst>
            </c:dLbl>
            <c:dLbl>
              <c:idx val="2"/>
              <c:layout>
                <c:manualLayout>
                  <c:x val="1.2132866157481164E-3"/>
                  <c:y val="9.8692429673154169E-2"/>
                </c:manualLayout>
              </c:layout>
              <c:tx>
                <c:rich>
                  <a:bodyPr/>
                  <a:lstStyle/>
                  <a:p>
                    <a:fld id="{26765B11-39A8-4ED2-B699-6BB37EB4ADED}" type="CATEGORYNAME">
                      <a:rPr lang="en-US" smtClean="0"/>
                      <a:pPr/>
                      <a:t>[CATEGORY NAME]</a:t>
                    </a:fld>
                    <a:r>
                      <a:rPr lang="en-US" dirty="0" smtClean="0"/>
                      <a:t>: </a:t>
                    </a:r>
                    <a:fld id="{1243BF67-8A40-45E0-A6F6-DB95DD6B5C19}" type="VALUE">
                      <a:rPr lang="en-US" baseline="0" smtClean="0"/>
                      <a:pPr/>
                      <a:t>[VALUE]</a:t>
                    </a:fld>
                    <a:r>
                      <a:rPr lang="en-US" baseline="0" dirty="0" smtClean="0"/>
                      <a:t> (</a:t>
                    </a:r>
                    <a:fld id="{E1673DC8-B88C-41B4-A662-B899AF3C3116}" type="PERCENTAGE">
                      <a:rPr lang="en-US" baseline="0" smtClean="0"/>
                      <a:pPr/>
                      <a:t>[PERCENTAGE]</a:t>
                    </a:fld>
                    <a:r>
                      <a:rPr lang="en-US" baseline="0" dirty="0" smtClean="0"/>
                      <a:t>)</a:t>
                    </a:r>
                  </a:p>
                </c:rich>
              </c:tx>
              <c:dLblPos val="bestFit"/>
              <c:showLegendKey val="0"/>
              <c:showVal val="1"/>
              <c:showCatName val="1"/>
              <c:showSerName val="0"/>
              <c:showPercent val="1"/>
              <c:showBubbleSize val="0"/>
              <c:extLst>
                <c:ext xmlns:c15="http://schemas.microsoft.com/office/drawing/2012/chart" uri="{CE6537A1-D6FC-4f65-9D91-7224C49458BB}">
                  <c15:layout>
                    <c:manualLayout>
                      <c:w val="0.23036682526647403"/>
                      <c:h val="0.1362824766971398"/>
                    </c:manualLayout>
                  </c15:layout>
                  <c15:dlblFieldTable/>
                  <c15:showDataLabelsRange val="0"/>
                </c:ext>
                <c:ext xmlns:c16="http://schemas.microsoft.com/office/drawing/2014/chart" uri="{C3380CC4-5D6E-409C-BE32-E72D297353CC}">
                  <c16:uniqueId val="{00000005-C3A8-4949-BAA0-0C6584F08DD1}"/>
                </c:ext>
              </c:extLst>
            </c:dLbl>
            <c:dLbl>
              <c:idx val="3"/>
              <c:layout>
                <c:manualLayout>
                  <c:x val="-9.9489502491345555E-2"/>
                  <c:y val="8.7081454758555811E-3"/>
                </c:manualLayout>
              </c:layout>
              <c:tx>
                <c:rich>
                  <a:bodyPr/>
                  <a:lstStyle/>
                  <a:p>
                    <a:fld id="{3B4FE6C1-A9CA-4127-8289-E53F911CBE2A}" type="CATEGORYNAME">
                      <a:rPr lang="en-US" smtClean="0"/>
                      <a:pPr/>
                      <a:t>[CATEGORY NAME]</a:t>
                    </a:fld>
                    <a:r>
                      <a:rPr lang="en-US" dirty="0" smtClean="0"/>
                      <a:t>: </a:t>
                    </a:r>
                    <a:r>
                      <a:rPr lang="en-US" baseline="0" dirty="0" smtClean="0"/>
                      <a:t> </a:t>
                    </a:r>
                    <a:fld id="{897CD680-D925-47C1-97C6-8B798DBDCB58}" type="VALUE">
                      <a:rPr lang="en-US" baseline="0" smtClean="0"/>
                      <a:pPr/>
                      <a:t>[VALUE]</a:t>
                    </a:fld>
                    <a:r>
                      <a:rPr lang="en-US" baseline="0" dirty="0" smtClean="0"/>
                      <a:t> (12%)</a:t>
                    </a: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3A8-4949-BAA0-0C6584F08DD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2060"/>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'Descriptives &amp; Encounters'!$C$17:$C$20</c:f>
              <c:strCache>
                <c:ptCount val="4"/>
                <c:pt idx="0">
                  <c:v>None</c:v>
                </c:pt>
                <c:pt idx="1">
                  <c:v>Mild</c:v>
                </c:pt>
                <c:pt idx="2">
                  <c:v>Moderate</c:v>
                </c:pt>
                <c:pt idx="3">
                  <c:v>Intense</c:v>
                </c:pt>
              </c:strCache>
            </c:strRef>
          </c:cat>
          <c:val>
            <c:numRef>
              <c:f>'Descriptives &amp; Encounters'!$D$17:$D$20</c:f>
              <c:numCache>
                <c:formatCode>General</c:formatCode>
                <c:ptCount val="4"/>
                <c:pt idx="0">
                  <c:v>51</c:v>
                </c:pt>
                <c:pt idx="1">
                  <c:v>466</c:v>
                </c:pt>
                <c:pt idx="2">
                  <c:v>390</c:v>
                </c:pt>
                <c:pt idx="3">
                  <c:v>122</c:v>
                </c:pt>
              </c:numCache>
            </c:numRef>
          </c:val>
          <c:extLst>
            <c:ext xmlns:c16="http://schemas.microsoft.com/office/drawing/2014/chart" uri="{C3380CC4-5D6E-409C-BE32-E72D297353CC}">
              <c16:uniqueId val="{00000008-C3A8-4949-BAA0-0C6584F08DD1}"/>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619872030696924E-2"/>
          <c:y val="0.10305818849576573"/>
          <c:w val="0.8529636288347332"/>
          <c:h val="0.7256002936609428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Data!$B$6:$B$19</c:f>
              <c:strCache>
                <c:ptCount val="14"/>
                <c:pt idx="0">
                  <c:v>Family</c:v>
                </c:pt>
                <c:pt idx="1">
                  <c:v>CMS Staff</c:v>
                </c:pt>
                <c:pt idx="2">
                  <c:v>Specialist/Hospital/Clinic</c:v>
                </c:pt>
                <c:pt idx="3">
                  <c:v>PCP</c:v>
                </c:pt>
                <c:pt idx="4">
                  <c:v>Service Provider</c:v>
                </c:pt>
                <c:pt idx="5">
                  <c:v>Agency</c:v>
                </c:pt>
                <c:pt idx="6">
                  <c:v>Advocacy</c:v>
                </c:pt>
                <c:pt idx="7">
                  <c:v>Payer</c:v>
                </c:pt>
                <c:pt idx="8">
                  <c:v>School/Vocational Group</c:v>
                </c:pt>
                <c:pt idx="9">
                  <c:v>Nobody</c:v>
                </c:pt>
                <c:pt idx="10">
                  <c:v>Pharmacy</c:v>
                </c:pt>
                <c:pt idx="11">
                  <c:v>Other</c:v>
                </c:pt>
                <c:pt idx="12">
                  <c:v>CYFD</c:v>
                </c:pt>
                <c:pt idx="13">
                  <c:v>Legal/Judicial</c:v>
                </c:pt>
              </c:strCache>
            </c:strRef>
          </c:cat>
          <c:val>
            <c:numRef>
              <c:f>Data!$C$6:$C$19</c:f>
              <c:numCache>
                <c:formatCode>0.0%</c:formatCode>
                <c:ptCount val="14"/>
                <c:pt idx="0">
                  <c:v>0.54500000000000004</c:v>
                </c:pt>
                <c:pt idx="1">
                  <c:v>0.34599999999999997</c:v>
                </c:pt>
                <c:pt idx="2">
                  <c:v>0.248</c:v>
                </c:pt>
                <c:pt idx="3">
                  <c:v>9.1999999999999998E-2</c:v>
                </c:pt>
                <c:pt idx="4">
                  <c:v>7.3999999999999996E-2</c:v>
                </c:pt>
                <c:pt idx="5">
                  <c:v>4.5999999999999999E-2</c:v>
                </c:pt>
                <c:pt idx="6">
                  <c:v>0.03</c:v>
                </c:pt>
                <c:pt idx="7">
                  <c:v>0.02</c:v>
                </c:pt>
                <c:pt idx="8">
                  <c:v>1.6E-2</c:v>
                </c:pt>
                <c:pt idx="9">
                  <c:v>1.4E-2</c:v>
                </c:pt>
                <c:pt idx="10">
                  <c:v>1.2999999999999999E-2</c:v>
                </c:pt>
                <c:pt idx="11">
                  <c:v>1.2E-2</c:v>
                </c:pt>
                <c:pt idx="12">
                  <c:v>5.0000000000000001E-3</c:v>
                </c:pt>
                <c:pt idx="13">
                  <c:v>2E-3</c:v>
                </c:pt>
              </c:numCache>
            </c:numRef>
          </c:val>
          <c:extLst>
            <c:ext xmlns:c16="http://schemas.microsoft.com/office/drawing/2014/chart" uri="{C3380CC4-5D6E-409C-BE32-E72D297353CC}">
              <c16:uniqueId val="{00000000-2853-43E0-A59A-DF6E8AE57CCA}"/>
            </c:ext>
          </c:extLst>
        </c:ser>
        <c:dLbls>
          <c:dLblPos val="outEnd"/>
          <c:showLegendKey val="0"/>
          <c:showVal val="1"/>
          <c:showCatName val="0"/>
          <c:showSerName val="0"/>
          <c:showPercent val="0"/>
          <c:showBubbleSize val="0"/>
        </c:dLbls>
        <c:gapWidth val="219"/>
        <c:overlap val="-27"/>
        <c:axId val="2014811552"/>
        <c:axId val="2014797408"/>
      </c:barChart>
      <c:catAx>
        <c:axId val="201481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14797408"/>
        <c:crosses val="autoZero"/>
        <c:auto val="1"/>
        <c:lblAlgn val="ctr"/>
        <c:lblOffset val="100"/>
        <c:noMultiLvlLbl val="0"/>
      </c:catAx>
      <c:valAx>
        <c:axId val="20147974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4811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3A-45CB-8907-1376406505E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3A-45CB-8907-1376406505E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43A-45CB-8907-1376406505E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43A-45CB-8907-1376406505E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43A-45CB-8907-1376406505E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43A-45CB-8907-1376406505E9}"/>
              </c:ext>
            </c:extLst>
          </c:dPt>
          <c:dLbls>
            <c:dLbl>
              <c:idx val="0"/>
              <c:tx>
                <c:rich>
                  <a:bodyPr/>
                  <a:lstStyle/>
                  <a:p>
                    <a:fld id="{FB66F8E4-581C-421B-A9EF-7EC687AD128A}" type="CATEGORYNAME">
                      <a:rPr lang="en-US" smtClean="0"/>
                      <a:pPr/>
                      <a:t>[CATEGORY NAME]</a:t>
                    </a:fld>
                    <a:r>
                      <a:rPr lang="en-US" smtClean="0"/>
                      <a:t>:</a:t>
                    </a:r>
                    <a:r>
                      <a:rPr lang="en-US" baseline="0" smtClean="0"/>
                      <a:t> </a:t>
                    </a:r>
                    <a:fld id="{F260B3BE-0BD0-4C07-B33B-602DBDD6B8A8}" type="VALUE">
                      <a:rPr lang="en-US" baseline="0"/>
                      <a:pPr/>
                      <a:t>[VALUE]</a:t>
                    </a:fld>
                    <a:endParaRPr lang="en-US" baseline="0" smtClean="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3A-45CB-8907-1376406505E9}"/>
                </c:ext>
              </c:extLst>
            </c:dLbl>
            <c:dLbl>
              <c:idx val="1"/>
              <c:layout>
                <c:manualLayout>
                  <c:x val="-0.1879852408678081"/>
                  <c:y val="-7.8474681382682321E-2"/>
                </c:manualLayout>
              </c:layout>
              <c:tx>
                <c:rich>
                  <a:bodyPr/>
                  <a:lstStyle/>
                  <a:p>
                    <a:fld id="{6AC07E7F-6C29-4EBF-B699-DAD22FB03340}" type="CATEGORYNAME">
                      <a:rPr lang="en-US" smtClean="0"/>
                      <a:pPr/>
                      <a:t>[CATEGORY NAME]</a:t>
                    </a:fld>
                    <a:r>
                      <a:rPr lang="en-US" dirty="0" smtClean="0"/>
                      <a:t>:</a:t>
                    </a:r>
                    <a:r>
                      <a:rPr lang="en-US" baseline="0" dirty="0" smtClean="0"/>
                      <a:t> </a:t>
                    </a:r>
                    <a:fld id="{3544A24B-5CC1-44BE-B9BF-0E28F65D76C4}" type="VALUE">
                      <a:rPr lang="en-US" baseline="0"/>
                      <a:pPr/>
                      <a:t>[VALUE]</a:t>
                    </a:fld>
                    <a:endParaRPr lang="en-US" baseline="0" dirty="0" smtClean="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43A-45CB-8907-1376406505E9}"/>
                </c:ext>
              </c:extLst>
            </c:dLbl>
            <c:dLbl>
              <c:idx val="2"/>
              <c:tx>
                <c:rich>
                  <a:bodyPr/>
                  <a:lstStyle/>
                  <a:p>
                    <a:fld id="{F892790C-90C4-4934-A47F-D7A9A7CD7084}" type="CATEGORYNAME">
                      <a:rPr lang="en-US" smtClean="0"/>
                      <a:pPr/>
                      <a:t>[CATEGORY NAME]</a:t>
                    </a:fld>
                    <a:r>
                      <a:rPr lang="en-US" smtClean="0"/>
                      <a:t>:</a:t>
                    </a:r>
                    <a:r>
                      <a:rPr lang="en-US" baseline="0" smtClean="0"/>
                      <a:t> </a:t>
                    </a:r>
                    <a:fld id="{21347BB3-7EEE-4900-9053-3DB3F243BA92}" type="VALUE">
                      <a:rPr lang="en-US" baseline="0"/>
                      <a:pPr/>
                      <a:t>[VALUE]</a:t>
                    </a:fld>
                    <a:endParaRPr lang="en-US" baseline="0" smtClean="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43A-45CB-8907-1376406505E9}"/>
                </c:ext>
              </c:extLst>
            </c:dLbl>
            <c:dLbl>
              <c:idx val="3"/>
              <c:tx>
                <c:rich>
                  <a:bodyPr/>
                  <a:lstStyle/>
                  <a:p>
                    <a:fld id="{BDC00B6A-9391-43EA-9611-1EA3AFA4039C}" type="CATEGORYNAME">
                      <a:rPr lang="en-US" smtClean="0"/>
                      <a:pPr/>
                      <a:t>[CATEGORY NAME]</a:t>
                    </a:fld>
                    <a:r>
                      <a:rPr lang="en-US" smtClean="0"/>
                      <a:t>:</a:t>
                    </a:r>
                    <a:r>
                      <a:rPr lang="en-US" baseline="0" smtClean="0"/>
                      <a:t> </a:t>
                    </a:r>
                    <a:fld id="{6654E305-9EA3-4944-B1CD-6F5C16A83B5C}" type="VALUE">
                      <a:rPr lang="en-US" baseline="0"/>
                      <a:pPr/>
                      <a:t>[VALUE]</a:t>
                    </a:fld>
                    <a:endParaRPr lang="en-US" baseline="0" smtClean="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43A-45CB-8907-1376406505E9}"/>
                </c:ext>
              </c:extLst>
            </c:dLbl>
            <c:dLbl>
              <c:idx val="4"/>
              <c:layout>
                <c:manualLayout>
                  <c:x val="-9.6678123874872735E-2"/>
                  <c:y val="6.1828536846961824E-2"/>
                </c:manualLayout>
              </c:layout>
              <c:tx>
                <c:rich>
                  <a:bodyPr/>
                  <a:lstStyle/>
                  <a:p>
                    <a:fld id="{216D18D2-48CA-4CA8-85FA-86FEA0EB9240}" type="CATEGORYNAME">
                      <a:rPr lang="en-US" smtClean="0"/>
                      <a:pPr/>
                      <a:t>[CATEGORY NAME]</a:t>
                    </a:fld>
                    <a:r>
                      <a:rPr lang="en-US" smtClean="0"/>
                      <a:t>:</a:t>
                    </a:r>
                    <a:r>
                      <a:rPr lang="en-US" baseline="0" smtClean="0"/>
                      <a:t> </a:t>
                    </a:r>
                    <a:fld id="{5CDAF8AC-5B65-4544-9D70-AC0AB151C93C}" type="VALUE">
                      <a:rPr lang="en-US" baseline="0"/>
                      <a:pPr/>
                      <a:t>[VALUE]</a:t>
                    </a:fld>
                    <a:endParaRPr lang="en-US" baseline="0" smtClean="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43A-45CB-8907-1376406505E9}"/>
                </c:ext>
              </c:extLst>
            </c:dLbl>
            <c:dLbl>
              <c:idx val="5"/>
              <c:layout>
                <c:manualLayout>
                  <c:x val="0.12174282265724722"/>
                  <c:y val="1.1890103239800351E-2"/>
                </c:manualLayout>
              </c:layout>
              <c:tx>
                <c:rich>
                  <a:bodyPr/>
                  <a:lstStyle/>
                  <a:p>
                    <a:fld id="{9C24F5B5-CF94-4935-8026-286B8CB3DEDE}" type="CATEGORYNAME">
                      <a:rPr lang="en-US" smtClean="0"/>
                      <a:pPr/>
                      <a:t>[CATEGORY NAME]</a:t>
                    </a:fld>
                    <a:r>
                      <a:rPr lang="en-US" smtClean="0"/>
                      <a:t>:</a:t>
                    </a:r>
                    <a:r>
                      <a:rPr lang="en-US" baseline="0" smtClean="0"/>
                      <a:t> </a:t>
                    </a:r>
                    <a:fld id="{73574B9F-191F-4B93-ABBC-72685D4EF5AD}" type="VALUE">
                      <a:rPr lang="en-US" baseline="0"/>
                      <a:pPr/>
                      <a:t>[VALUE]</a:t>
                    </a:fld>
                    <a:endParaRPr lang="en-US" baseline="0" smtClean="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43A-45CB-8907-1376406505E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Data!$K$4:$K$9</c:f>
              <c:strCache>
                <c:ptCount val="6"/>
                <c:pt idx="0">
                  <c:v>Phone</c:v>
                </c:pt>
                <c:pt idx="1">
                  <c:v>Face-to-Face</c:v>
                </c:pt>
                <c:pt idx="2">
                  <c:v>Fax</c:v>
                </c:pt>
                <c:pt idx="3">
                  <c:v>Email</c:v>
                </c:pt>
                <c:pt idx="4">
                  <c:v>Postal Delivery</c:v>
                </c:pt>
                <c:pt idx="5">
                  <c:v>Team Meeting</c:v>
                </c:pt>
              </c:strCache>
            </c:strRef>
          </c:cat>
          <c:val>
            <c:numRef>
              <c:f>Data!$L$4:$L$9</c:f>
              <c:numCache>
                <c:formatCode>0.0%</c:formatCode>
                <c:ptCount val="6"/>
                <c:pt idx="0">
                  <c:v>0.42699999999999999</c:v>
                </c:pt>
                <c:pt idx="1">
                  <c:v>0.189</c:v>
                </c:pt>
                <c:pt idx="2">
                  <c:v>0.151</c:v>
                </c:pt>
                <c:pt idx="3">
                  <c:v>0.14899999999999999</c:v>
                </c:pt>
                <c:pt idx="4">
                  <c:v>7.6999999999999999E-2</c:v>
                </c:pt>
                <c:pt idx="5">
                  <c:v>8.9999999999999993E-3</c:v>
                </c:pt>
              </c:numCache>
            </c:numRef>
          </c:val>
          <c:extLst>
            <c:ext xmlns:c16="http://schemas.microsoft.com/office/drawing/2014/chart" uri="{C3380CC4-5D6E-409C-BE32-E72D297353CC}">
              <c16:uniqueId val="{0000000C-343A-45CB-8907-1376406505E9}"/>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803-4A33-AE6F-22E168C279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803-4A33-AE6F-22E168C279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803-4A33-AE6F-22E168C27952}"/>
              </c:ext>
            </c:extLst>
          </c:dPt>
          <c:dLbls>
            <c:dLbl>
              <c:idx val="0"/>
              <c:tx>
                <c:rich>
                  <a:bodyPr/>
                  <a:lstStyle/>
                  <a:p>
                    <a:fld id="{9C1BA55B-F32E-4202-A1ED-29BBDA1046B2}" type="CATEGORYNAME">
                      <a:rPr lang="en-US" smtClean="0"/>
                      <a:pPr/>
                      <a:t>[CATEGORY NAME]</a:t>
                    </a:fld>
                    <a:r>
                      <a:rPr lang="en-US" baseline="0" smtClean="0"/>
                      <a:t>: </a:t>
                    </a:r>
                    <a:fld id="{21A20BF3-E0D6-495C-82E5-261941A921AC}" type="VALUE">
                      <a:rPr lang="en-US" baseline="0" smtClean="0"/>
                      <a:pPr/>
                      <a:t>[VALUE]</a:t>
                    </a:fld>
                    <a:endParaRPr lang="en-US" baseline="0" smtClean="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03-4A33-AE6F-22E168C27952}"/>
                </c:ext>
              </c:extLst>
            </c:dLbl>
            <c:dLbl>
              <c:idx val="1"/>
              <c:tx>
                <c:rich>
                  <a:bodyPr/>
                  <a:lstStyle/>
                  <a:p>
                    <a:fld id="{9A76AE05-1AEE-4DF3-A1FE-A8C1000E3823}" type="CATEGORYNAME">
                      <a:rPr lang="en-US" smtClean="0"/>
                      <a:pPr/>
                      <a:t>[CATEGORY NAME]</a:t>
                    </a:fld>
                    <a:r>
                      <a:rPr lang="en-US" smtClean="0"/>
                      <a:t>:</a:t>
                    </a:r>
                    <a:r>
                      <a:rPr lang="en-US" baseline="0" smtClean="0"/>
                      <a:t> </a:t>
                    </a:r>
                    <a:fld id="{428AB1BC-343A-4004-9ECB-B009A4BA334D}" type="VALUE">
                      <a:rPr lang="en-US" baseline="0"/>
                      <a:pPr/>
                      <a:t>[VALUE]</a:t>
                    </a:fld>
                    <a:endParaRPr lang="en-US" baseline="0" smtClean="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803-4A33-AE6F-22E168C27952}"/>
                </c:ext>
              </c:extLst>
            </c:dLbl>
            <c:dLbl>
              <c:idx val="2"/>
              <c:layout>
                <c:manualLayout>
                  <c:x val="-1.9464857952516925E-2"/>
                  <c:y val="0"/>
                </c:manualLayout>
              </c:layout>
              <c:tx>
                <c:rich>
                  <a:bodyPr rot="0" spcFirstLastPara="1" vertOverflow="ellipsis" vert="horz" wrap="square" lIns="38100" tIns="19050" rIns="38100" bIns="19050" anchor="ctr" anchorCtr="1">
                    <a:noAutofit/>
                  </a:bodyPr>
                  <a:lstStyle/>
                  <a:p>
                    <a:pPr>
                      <a:defRPr sz="1600" b="0" i="0" u="none" strike="noStrike" kern="1200" baseline="0">
                        <a:solidFill>
                          <a:srgbClr val="002060"/>
                        </a:solidFill>
                        <a:latin typeface="+mn-lt"/>
                        <a:ea typeface="+mn-ea"/>
                        <a:cs typeface="+mn-cs"/>
                      </a:defRPr>
                    </a:pPr>
                    <a:fld id="{BBEBF243-AA51-49A4-B674-E97B9C3D710B}" type="CATEGORYNAME">
                      <a:rPr lang="en-US" smtClean="0"/>
                      <a:pPr>
                        <a:defRPr sz="1600">
                          <a:solidFill>
                            <a:srgbClr val="002060"/>
                          </a:solidFill>
                        </a:defRPr>
                      </a:pPr>
                      <a:t>[CATEGORY NAME]</a:t>
                    </a:fld>
                    <a:r>
                      <a:rPr lang="en-US" baseline="0" smtClean="0"/>
                      <a:t>: </a:t>
                    </a:r>
                    <a:fld id="{D8B122EA-43C0-41D3-8072-329548DD4A2B}" type="VALUE">
                      <a:rPr lang="en-US" baseline="0"/>
                      <a:pPr>
                        <a:defRPr sz="1600">
                          <a:solidFill>
                            <a:srgbClr val="002060"/>
                          </a:solidFill>
                        </a:defRPr>
                      </a:pPr>
                      <a:t>[VALUE]</a:t>
                    </a:fld>
                    <a:endParaRPr lang="en-US" baseline="0" smtClean="0"/>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rgbClr val="00206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54035581652149012"/>
                      <c:h val="0.14056019577628129"/>
                    </c:manualLayout>
                  </c15:layout>
                  <c15:dlblFieldTable/>
                  <c15:showDataLabelsRange val="0"/>
                </c:ext>
                <c:ext xmlns:c16="http://schemas.microsoft.com/office/drawing/2014/chart" uri="{C3380CC4-5D6E-409C-BE32-E72D297353CC}">
                  <c16:uniqueId val="{00000005-2803-4A33-AE6F-22E168C2795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Time!$G$64:$G$66</c:f>
              <c:strCache>
                <c:ptCount val="3"/>
                <c:pt idx="0">
                  <c:v>Outcome Pending</c:v>
                </c:pt>
                <c:pt idx="1">
                  <c:v>Family Needs Met</c:v>
                </c:pt>
                <c:pt idx="2">
                  <c:v>Family Needs Unmet</c:v>
                </c:pt>
              </c:strCache>
            </c:strRef>
          </c:cat>
          <c:val>
            <c:numRef>
              <c:f>Time!$H$64:$H$66</c:f>
              <c:numCache>
                <c:formatCode>0.0%</c:formatCode>
                <c:ptCount val="3"/>
                <c:pt idx="0">
                  <c:v>0.48</c:v>
                </c:pt>
                <c:pt idx="1">
                  <c:v>0.51</c:v>
                </c:pt>
                <c:pt idx="2" formatCode="0.00%">
                  <c:v>1E-4</c:v>
                </c:pt>
              </c:numCache>
            </c:numRef>
          </c:val>
          <c:extLst>
            <c:ext xmlns:c16="http://schemas.microsoft.com/office/drawing/2014/chart" uri="{C3380CC4-5D6E-409C-BE32-E72D297353CC}">
              <c16:uniqueId val="{00000006-2803-4A33-AE6F-22E168C27952}"/>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2834DDC-BE93-4EF9-94C4-A6ED2510B119}" type="datetimeFigureOut">
              <a:rPr lang="en-US" smtClean="0"/>
              <a:t>4/2/2019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C027CDC-AF9D-4242-8C1F-A29B4108B277}" type="slidenum">
              <a:rPr lang="en-US" smtClean="0"/>
              <a:t>‹#›</a:t>
            </a:fld>
            <a:endParaRPr lang="en-US" dirty="0"/>
          </a:p>
        </p:txBody>
      </p:sp>
    </p:spTree>
    <p:extLst>
      <p:ext uri="{BB962C8B-B14F-4D97-AF65-F5344CB8AC3E}">
        <p14:creationId xmlns:p14="http://schemas.microsoft.com/office/powerpoint/2010/main" val="563724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FB065F6-AC28-F640-B145-7DA2A5649663}" type="datetimeFigureOut">
              <a:rPr lang="en-US" smtClean="0"/>
              <a:t>4/2/2019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6BCE58-4392-A64A-8F49-CF83B0994D72}" type="slidenum">
              <a:rPr lang="en-US" smtClean="0"/>
              <a:t>‹#›</a:t>
            </a:fld>
            <a:endParaRPr lang="en-US" dirty="0"/>
          </a:p>
        </p:txBody>
      </p:sp>
    </p:spTree>
    <p:extLst>
      <p:ext uri="{BB962C8B-B14F-4D97-AF65-F5344CB8AC3E}">
        <p14:creationId xmlns:p14="http://schemas.microsoft.com/office/powerpoint/2010/main" val="117521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OVERARCHING</a:t>
            </a:r>
            <a:r>
              <a:rPr lang="en-US" baseline="0" dirty="0" smtClean="0"/>
              <a:t> POINT OF THIS SLDE AND THE NEXT IS THAT NEW MEXICO IS A CHALLENGING AND DIFFICULT PLACE TO PROVIDE SERVICES SUE TO DEMOGRAPHIC CHARACTERISTICS AND LASK OF SERVIC INFRASTRUCTURE.  THIS ACTUALLY COULD BE THE MAIN TALKING POINT AS THE SLIDES ARE INTRODUCED. </a:t>
            </a:r>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6</a:t>
            </a:fld>
            <a:endParaRPr lang="en-US" dirty="0"/>
          </a:p>
        </p:txBody>
      </p:sp>
    </p:spTree>
    <p:extLst>
      <p:ext uri="{BB962C8B-B14F-4D97-AF65-F5344CB8AC3E}">
        <p14:creationId xmlns:p14="http://schemas.microsoft.com/office/powerpoint/2010/main" val="420089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17</a:t>
            </a:fld>
            <a:endParaRPr lang="en-US" dirty="0"/>
          </a:p>
        </p:txBody>
      </p:sp>
    </p:spTree>
    <p:extLst>
      <p:ext uri="{BB962C8B-B14F-4D97-AF65-F5344CB8AC3E}">
        <p14:creationId xmlns:p14="http://schemas.microsoft.com/office/powerpoint/2010/main" val="4245935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18</a:t>
            </a:fld>
            <a:endParaRPr lang="en-US" dirty="0"/>
          </a:p>
        </p:txBody>
      </p:sp>
    </p:spTree>
    <p:extLst>
      <p:ext uri="{BB962C8B-B14F-4D97-AF65-F5344CB8AC3E}">
        <p14:creationId xmlns:p14="http://schemas.microsoft.com/office/powerpoint/2010/main" val="3313187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19</a:t>
            </a:fld>
            <a:endParaRPr lang="en-US" dirty="0"/>
          </a:p>
        </p:txBody>
      </p:sp>
    </p:spTree>
    <p:extLst>
      <p:ext uri="{BB962C8B-B14F-4D97-AF65-F5344CB8AC3E}">
        <p14:creationId xmlns:p14="http://schemas.microsoft.com/office/powerpoint/2010/main" val="3448619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21</a:t>
            </a:fld>
            <a:endParaRPr lang="en-US" dirty="0"/>
          </a:p>
        </p:txBody>
      </p:sp>
    </p:spTree>
    <p:extLst>
      <p:ext uri="{BB962C8B-B14F-4D97-AF65-F5344CB8AC3E}">
        <p14:creationId xmlns:p14="http://schemas.microsoft.com/office/powerpoint/2010/main" val="1787119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22</a:t>
            </a:fld>
            <a:endParaRPr lang="en-US" dirty="0"/>
          </a:p>
        </p:txBody>
      </p:sp>
    </p:spTree>
    <p:extLst>
      <p:ext uri="{BB962C8B-B14F-4D97-AF65-F5344CB8AC3E}">
        <p14:creationId xmlns:p14="http://schemas.microsoft.com/office/powerpoint/2010/main" val="2270995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23</a:t>
            </a:fld>
            <a:endParaRPr lang="en-US" dirty="0"/>
          </a:p>
        </p:txBody>
      </p:sp>
    </p:spTree>
    <p:extLst>
      <p:ext uri="{BB962C8B-B14F-4D97-AF65-F5344CB8AC3E}">
        <p14:creationId xmlns:p14="http://schemas.microsoft.com/office/powerpoint/2010/main" val="3312684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important to briefly discuss that methods to calculate both medical and social complexity differed.  </a:t>
            </a:r>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24</a:t>
            </a:fld>
            <a:endParaRPr lang="en-US" dirty="0"/>
          </a:p>
        </p:txBody>
      </p:sp>
    </p:spTree>
    <p:extLst>
      <p:ext uri="{BB962C8B-B14F-4D97-AF65-F5344CB8AC3E}">
        <p14:creationId xmlns:p14="http://schemas.microsoft.com/office/powerpoint/2010/main" val="3820495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25</a:t>
            </a:fld>
            <a:endParaRPr lang="en-US" dirty="0"/>
          </a:p>
        </p:txBody>
      </p:sp>
    </p:spTree>
    <p:extLst>
      <p:ext uri="{BB962C8B-B14F-4D97-AF65-F5344CB8AC3E}">
        <p14:creationId xmlns:p14="http://schemas.microsoft.com/office/powerpoint/2010/main" val="4101636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26</a:t>
            </a:fld>
            <a:endParaRPr lang="en-US" dirty="0"/>
          </a:p>
        </p:txBody>
      </p:sp>
    </p:spTree>
    <p:extLst>
      <p:ext uri="{BB962C8B-B14F-4D97-AF65-F5344CB8AC3E}">
        <p14:creationId xmlns:p14="http://schemas.microsoft.com/office/powerpoint/2010/main" val="4206147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27</a:t>
            </a:fld>
            <a:endParaRPr lang="en-US" dirty="0"/>
          </a:p>
        </p:txBody>
      </p:sp>
    </p:spTree>
    <p:extLst>
      <p:ext uri="{BB962C8B-B14F-4D97-AF65-F5344CB8AC3E}">
        <p14:creationId xmlns:p14="http://schemas.microsoft.com/office/powerpoint/2010/main" val="67241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8</a:t>
            </a:fld>
            <a:endParaRPr lang="en-US" dirty="0"/>
          </a:p>
        </p:txBody>
      </p:sp>
    </p:spTree>
    <p:extLst>
      <p:ext uri="{BB962C8B-B14F-4D97-AF65-F5344CB8AC3E}">
        <p14:creationId xmlns:p14="http://schemas.microsoft.com/office/powerpoint/2010/main" val="1658751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28</a:t>
            </a:fld>
            <a:endParaRPr lang="en-US" dirty="0"/>
          </a:p>
        </p:txBody>
      </p:sp>
    </p:spTree>
    <p:extLst>
      <p:ext uri="{BB962C8B-B14F-4D97-AF65-F5344CB8AC3E}">
        <p14:creationId xmlns:p14="http://schemas.microsoft.com/office/powerpoint/2010/main" val="3811347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29</a:t>
            </a:fld>
            <a:endParaRPr lang="en-US" dirty="0"/>
          </a:p>
        </p:txBody>
      </p:sp>
    </p:spTree>
    <p:extLst>
      <p:ext uri="{BB962C8B-B14F-4D97-AF65-F5344CB8AC3E}">
        <p14:creationId xmlns:p14="http://schemas.microsoft.com/office/powerpoint/2010/main" val="1691890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30</a:t>
            </a:fld>
            <a:endParaRPr lang="en-US" dirty="0"/>
          </a:p>
        </p:txBody>
      </p:sp>
    </p:spTree>
    <p:extLst>
      <p:ext uri="{BB962C8B-B14F-4D97-AF65-F5344CB8AC3E}">
        <p14:creationId xmlns:p14="http://schemas.microsoft.com/office/powerpoint/2010/main" val="2669803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31</a:t>
            </a:fld>
            <a:endParaRPr lang="en-US" dirty="0"/>
          </a:p>
        </p:txBody>
      </p:sp>
    </p:spTree>
    <p:extLst>
      <p:ext uri="{BB962C8B-B14F-4D97-AF65-F5344CB8AC3E}">
        <p14:creationId xmlns:p14="http://schemas.microsoft.com/office/powerpoint/2010/main" val="3303265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32</a:t>
            </a:fld>
            <a:endParaRPr lang="en-US" dirty="0"/>
          </a:p>
        </p:txBody>
      </p:sp>
    </p:spTree>
    <p:extLst>
      <p:ext uri="{BB962C8B-B14F-4D97-AF65-F5344CB8AC3E}">
        <p14:creationId xmlns:p14="http://schemas.microsoft.com/office/powerpoint/2010/main" val="2053269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again demonstrates similar findings from medical setting – links to clinical management </a:t>
            </a:r>
          </a:p>
          <a:p>
            <a:endParaRPr lang="en-US" dirty="0" smtClean="0"/>
          </a:p>
          <a:p>
            <a:r>
              <a:rPr lang="en-US" dirty="0" smtClean="0"/>
              <a:t>Top two activities were the same for all levels</a:t>
            </a:r>
            <a:r>
              <a:rPr lang="en-US" baseline="0" dirty="0" smtClean="0"/>
              <a:t> of medical complexity</a:t>
            </a:r>
          </a:p>
          <a:p>
            <a:endParaRPr lang="en-US" dirty="0" smtClean="0"/>
          </a:p>
          <a:p>
            <a:r>
              <a:rPr lang="en-US" dirty="0" smtClean="0"/>
              <a:t>%</a:t>
            </a:r>
            <a:r>
              <a:rPr lang="en-US" baseline="0" dirty="0" smtClean="0"/>
              <a:t> of coordinating health care increased by level of medical intensity</a:t>
            </a:r>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33</a:t>
            </a:fld>
            <a:endParaRPr lang="en-US" dirty="0"/>
          </a:p>
        </p:txBody>
      </p:sp>
    </p:spTree>
    <p:extLst>
      <p:ext uri="{BB962C8B-B14F-4D97-AF65-F5344CB8AC3E}">
        <p14:creationId xmlns:p14="http://schemas.microsoft.com/office/powerpoint/2010/main" val="645973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again demonstrates similar findings from medical setting – links to clinical management </a:t>
            </a:r>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34</a:t>
            </a:fld>
            <a:endParaRPr lang="en-US" dirty="0"/>
          </a:p>
        </p:txBody>
      </p:sp>
    </p:spTree>
    <p:extLst>
      <p:ext uri="{BB962C8B-B14F-4D97-AF65-F5344CB8AC3E}">
        <p14:creationId xmlns:p14="http://schemas.microsoft.com/office/powerpoint/2010/main" val="818581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again demonstrates similar findings from medical setting – links to clinical management </a:t>
            </a:r>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35</a:t>
            </a:fld>
            <a:endParaRPr lang="en-US" dirty="0"/>
          </a:p>
        </p:txBody>
      </p:sp>
    </p:spTree>
    <p:extLst>
      <p:ext uri="{BB962C8B-B14F-4D97-AF65-F5344CB8AC3E}">
        <p14:creationId xmlns:p14="http://schemas.microsoft.com/office/powerpoint/2010/main" val="4250163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36</a:t>
            </a:fld>
            <a:endParaRPr lang="en-US" dirty="0"/>
          </a:p>
        </p:txBody>
      </p:sp>
    </p:spTree>
    <p:extLst>
      <p:ext uri="{BB962C8B-B14F-4D97-AF65-F5344CB8AC3E}">
        <p14:creationId xmlns:p14="http://schemas.microsoft.com/office/powerpoint/2010/main" val="1789529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again demonstrates similar findings from medical setting – links to clinical management </a:t>
            </a:r>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37</a:t>
            </a:fld>
            <a:endParaRPr lang="en-US" dirty="0"/>
          </a:p>
        </p:txBody>
      </p:sp>
    </p:spTree>
    <p:extLst>
      <p:ext uri="{BB962C8B-B14F-4D97-AF65-F5344CB8AC3E}">
        <p14:creationId xmlns:p14="http://schemas.microsoft.com/office/powerpoint/2010/main" val="313638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9</a:t>
            </a:fld>
            <a:endParaRPr lang="en-US" dirty="0"/>
          </a:p>
        </p:txBody>
      </p:sp>
    </p:spTree>
    <p:extLst>
      <p:ext uri="{BB962C8B-B14F-4D97-AF65-F5344CB8AC3E}">
        <p14:creationId xmlns:p14="http://schemas.microsoft.com/office/powerpoint/2010/main" val="395602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38</a:t>
            </a:fld>
            <a:endParaRPr lang="en-US" dirty="0"/>
          </a:p>
        </p:txBody>
      </p:sp>
    </p:spTree>
    <p:extLst>
      <p:ext uri="{BB962C8B-B14F-4D97-AF65-F5344CB8AC3E}">
        <p14:creationId xmlns:p14="http://schemas.microsoft.com/office/powerpoint/2010/main" val="2040640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6BCE58-4392-A64A-8F49-CF83B0994D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118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6BCE58-4392-A64A-8F49-CF83B0994D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91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6BCE58-4392-A64A-8F49-CF83B0994D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189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42</a:t>
            </a:fld>
            <a:endParaRPr lang="en-US" dirty="0"/>
          </a:p>
        </p:txBody>
      </p:sp>
    </p:spTree>
    <p:extLst>
      <p:ext uri="{BB962C8B-B14F-4D97-AF65-F5344CB8AC3E}">
        <p14:creationId xmlns:p14="http://schemas.microsoft.com/office/powerpoint/2010/main" val="1078383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11</a:t>
            </a:fld>
            <a:endParaRPr lang="en-US" dirty="0"/>
          </a:p>
        </p:txBody>
      </p:sp>
    </p:spTree>
    <p:extLst>
      <p:ext uri="{BB962C8B-B14F-4D97-AF65-F5344CB8AC3E}">
        <p14:creationId xmlns:p14="http://schemas.microsoft.com/office/powerpoint/2010/main" val="3389227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12</a:t>
            </a:fld>
            <a:endParaRPr lang="en-US" dirty="0"/>
          </a:p>
        </p:txBody>
      </p:sp>
    </p:spTree>
    <p:extLst>
      <p:ext uri="{BB962C8B-B14F-4D97-AF65-F5344CB8AC3E}">
        <p14:creationId xmlns:p14="http://schemas.microsoft.com/office/powerpoint/2010/main" val="222804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13</a:t>
            </a:fld>
            <a:endParaRPr lang="en-US" dirty="0"/>
          </a:p>
        </p:txBody>
      </p:sp>
    </p:spTree>
    <p:extLst>
      <p:ext uri="{BB962C8B-B14F-4D97-AF65-F5344CB8AC3E}">
        <p14:creationId xmlns:p14="http://schemas.microsoft.com/office/powerpoint/2010/main" val="2858949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14</a:t>
            </a:fld>
            <a:endParaRPr lang="en-US" dirty="0"/>
          </a:p>
        </p:txBody>
      </p:sp>
    </p:spTree>
    <p:extLst>
      <p:ext uri="{BB962C8B-B14F-4D97-AF65-F5344CB8AC3E}">
        <p14:creationId xmlns:p14="http://schemas.microsoft.com/office/powerpoint/2010/main" val="822347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6BCE58-4392-A64A-8F49-CF83B0994D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30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BCE58-4392-A64A-8F49-CF83B0994D72}" type="slidenum">
              <a:rPr lang="en-US" smtClean="0"/>
              <a:t>16</a:t>
            </a:fld>
            <a:endParaRPr lang="en-US" dirty="0"/>
          </a:p>
        </p:txBody>
      </p:sp>
    </p:spTree>
    <p:extLst>
      <p:ext uri="{BB962C8B-B14F-4D97-AF65-F5344CB8AC3E}">
        <p14:creationId xmlns:p14="http://schemas.microsoft.com/office/powerpoint/2010/main" val="1733868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2" descr="image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78173" y="6111044"/>
            <a:ext cx="10953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4/2/2019</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8" name="Rectangle 7"/>
          <p:cNvSpPr/>
          <p:nvPr/>
        </p:nvSpPr>
        <p:spPr>
          <a:xfrm>
            <a:off x="17"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5229" y="28254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4/2/2019</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2352948"/>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4/2/2019</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4/2/2019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D94136C-8742-45B2-AF27-D93DF72833A9}" type="datetimeFigureOut">
              <a:rPr lang="en-US" dirty="0"/>
              <a:t>4/2/2019</a:t>
            </a:fld>
            <a:endParaRPr lang="en-US" dirty="0"/>
          </a:p>
        </p:txBody>
      </p:sp>
      <p:sp>
        <p:nvSpPr>
          <p:cNvPr id="8" name="Footer Placeholder 7"/>
          <p:cNvSpPr>
            <a:spLocks noGrp="1"/>
          </p:cNvSpPr>
          <p:nvPr>
            <p:ph type="ftr" sz="quarter" idx="11"/>
          </p:nvPr>
        </p:nvSpPr>
        <p:spPr>
          <a:xfrm>
            <a:off x="3686186" y="6459787"/>
            <a:ext cx="4822804"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
        <p:nvSpPr>
          <p:cNvPr id="10" name="Rectangle 9"/>
          <p:cNvSpPr/>
          <p:nvPr userDrawn="1"/>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37" y="6232518"/>
            <a:ext cx="677025" cy="44872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28916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2" name="Date Placeholder 3"/>
          <p:cNvSpPr>
            <a:spLocks noGrp="1"/>
          </p:cNvSpPr>
          <p:nvPr>
            <p:ph type="dt" sz="half" idx="10"/>
          </p:nvPr>
        </p:nvSpPr>
        <p:spPr>
          <a:xfrm>
            <a:off x="10835884" y="6436398"/>
            <a:ext cx="1165963" cy="365125"/>
          </a:xfrm>
          <a:prstGeom prst="rect">
            <a:avLst/>
          </a:prstGeom>
        </p:spPr>
        <p:txBody>
          <a:bodyPr vert="horz" lIns="91440" tIns="45720" rIns="91440" bIns="45720" rtlCol="0" anchor="ctr"/>
          <a:lstStyle>
            <a:lvl1pPr algn="r">
              <a:defRPr sz="900">
                <a:solidFill>
                  <a:schemeClr val="tx1"/>
                </a:solidFill>
              </a:defRPr>
            </a:lvl1pPr>
          </a:lstStyle>
          <a:p>
            <a:fld id="{98624D31-43A5-475A-80CF-332C9F6DCF35}" type="datetimeFigureOut">
              <a:rPr lang="en-US" smtClean="0"/>
              <a:pPr/>
              <a:t>4/2/2019</a:t>
            </a:fld>
            <a:endParaRPr lang="en-US" dirty="0"/>
          </a:p>
        </p:txBody>
      </p:sp>
      <p:sp>
        <p:nvSpPr>
          <p:cNvPr id="13" name="Slide Number Placeholder 5"/>
          <p:cNvSpPr>
            <a:spLocks noGrp="1"/>
          </p:cNvSpPr>
          <p:nvPr>
            <p:ph type="sldNum" sz="quarter" idx="4"/>
          </p:nvPr>
        </p:nvSpPr>
        <p:spPr>
          <a:xfrm>
            <a:off x="5470467" y="6421567"/>
            <a:ext cx="1312025" cy="365125"/>
          </a:xfrm>
          <a:prstGeom prst="rect">
            <a:avLst/>
          </a:prstGeom>
        </p:spPr>
        <p:txBody>
          <a:bodyPr vert="horz" lIns="91440" tIns="45720" rIns="91440" bIns="45720" rtlCol="0" anchor="ctr"/>
          <a:lstStyle>
            <a:lvl1pPr algn="ctr">
              <a:defRPr sz="1051">
                <a:solidFill>
                  <a:schemeClr val="tx1"/>
                </a:solidFill>
              </a:defRPr>
            </a:lvl1pPr>
          </a:lstStyle>
          <a:p>
            <a:fld id="{4FAB73BC-B049-4115-A692-8D63A059BFB8}"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37" y="6232518"/>
            <a:ext cx="677025" cy="44872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31235" y="5074920"/>
            <a:ext cx="9445355" cy="822960"/>
          </a:xfrm>
        </p:spPr>
        <p:txBody>
          <a:bodyPr lIns="91440" tIns="0" rIns="91440" bIns="0" anchor="b">
            <a:noAutofit/>
          </a:bodyPr>
          <a:lstStyle>
            <a:lvl1pPr>
              <a:defRPr sz="3600" b="0">
                <a:solidFill>
                  <a:srgbClr val="FFFFFF"/>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431235" y="5907023"/>
            <a:ext cx="9445355"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4/2/2019</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637" y="6232518"/>
            <a:ext cx="677025" cy="44872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4/2/2019</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1"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78619" y="110331"/>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835884" y="6436398"/>
            <a:ext cx="1165963" cy="365125"/>
          </a:xfrm>
          <a:prstGeom prst="rect">
            <a:avLst/>
          </a:prstGeom>
        </p:spPr>
        <p:txBody>
          <a:bodyPr vert="horz" lIns="91440" tIns="45720" rIns="91440" bIns="45720" rtlCol="0" anchor="ctr"/>
          <a:lstStyle>
            <a:lvl1pPr algn="r">
              <a:defRPr sz="900">
                <a:solidFill>
                  <a:srgbClr val="FFFFFF"/>
                </a:solidFill>
              </a:defRPr>
            </a:lvl1pPr>
          </a:lstStyle>
          <a:p>
            <a:fld id="{98624D31-43A5-475A-80CF-332C9F6DCF35}" type="datetimeFigureOut">
              <a:rPr lang="en-US" smtClean="0"/>
              <a:pPr/>
              <a:t>4/2/2019</a:t>
            </a:fld>
            <a:endParaRPr lang="en-US" dirty="0"/>
          </a:p>
        </p:txBody>
      </p:sp>
      <p:sp>
        <p:nvSpPr>
          <p:cNvPr id="6" name="Slide Number Placeholder 5"/>
          <p:cNvSpPr>
            <a:spLocks noGrp="1"/>
          </p:cNvSpPr>
          <p:nvPr>
            <p:ph type="sldNum" sz="quarter" idx="4"/>
          </p:nvPr>
        </p:nvSpPr>
        <p:spPr>
          <a:xfrm>
            <a:off x="5470467" y="6421567"/>
            <a:ext cx="1312025" cy="365125"/>
          </a:xfrm>
          <a:prstGeom prst="rect">
            <a:avLst/>
          </a:prstGeom>
        </p:spPr>
        <p:txBody>
          <a:bodyPr vert="horz" lIns="91440" tIns="45720" rIns="91440" bIns="45720" rtlCol="0" anchor="ctr"/>
          <a:lstStyle>
            <a:lvl1pPr algn="ctr">
              <a:defRPr sz="1051">
                <a:solidFill>
                  <a:srgbClr val="FFFFFF"/>
                </a:solidFill>
              </a:defRPr>
            </a:lvl1pPr>
          </a:lstStyle>
          <a:p>
            <a:fld id="{4FAB73BC-B049-4115-A692-8D63A059BFB8}" type="slidenum">
              <a:rPr lang="en-US" smtClean="0"/>
              <a:pPr/>
              <a:t>‹#›</a:t>
            </a:fld>
            <a:endParaRPr lang="en-US" dirty="0"/>
          </a:p>
        </p:txBody>
      </p:sp>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3637" y="6232518"/>
            <a:ext cx="677025" cy="448726"/>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mailto:Susan.Chacon@state.nm.us" TargetMode="External"/><Relationship Id="rId2" Type="http://schemas.openxmlformats.org/officeDocument/2006/relationships/hyperlink" Target="mailto:Janis.Gonzales@state.nm.us" TargetMode="External"/><Relationship Id="rId1" Type="http://schemas.openxmlformats.org/officeDocument/2006/relationships/slideLayout" Target="../slideLayouts/slideLayout1.xml"/><Relationship Id="rId6" Type="http://schemas.openxmlformats.org/officeDocument/2006/relationships/hyperlink" Target="mailto:janking@salud.unm.edu" TargetMode="External"/><Relationship Id="rId5" Type="http://schemas.openxmlformats.org/officeDocument/2006/relationships/hyperlink" Target="mailto:acahill@salud.unm.edu" TargetMode="External"/><Relationship Id="rId4" Type="http://schemas.openxmlformats.org/officeDocument/2006/relationships/hyperlink" Target="mailto:hfredine@salud.unm.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134" y="349887"/>
            <a:ext cx="4054095" cy="1364936"/>
          </a:xfrm>
          <a:prstGeom prst="rect">
            <a:avLst/>
          </a:prstGeom>
        </p:spPr>
      </p:pic>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0225" y="600557"/>
            <a:ext cx="1398782" cy="86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381539" y="1816629"/>
            <a:ext cx="9680713" cy="954107"/>
          </a:xfrm>
          <a:prstGeom prst="rect">
            <a:avLst/>
          </a:prstGeom>
          <a:noFill/>
        </p:spPr>
        <p:txBody>
          <a:bodyPr wrap="square" rtlCol="0">
            <a:spAutoFit/>
          </a:bodyPr>
          <a:lstStyle/>
          <a:p>
            <a:r>
              <a:rPr lang="en-US" sz="2800" b="1" dirty="0" smtClean="0"/>
              <a:t>Establishing the Value of Care Coordination for Children and Youth with Special Health Care Needs</a:t>
            </a:r>
            <a:endParaRPr lang="en-US" sz="2800" dirty="0"/>
          </a:p>
        </p:txBody>
      </p:sp>
      <p:cxnSp>
        <p:nvCxnSpPr>
          <p:cNvPr id="10" name="Straight Connector 9"/>
          <p:cNvCxnSpPr/>
          <p:nvPr/>
        </p:nvCxnSpPr>
        <p:spPr>
          <a:xfrm>
            <a:off x="477078" y="1639957"/>
            <a:ext cx="11022496" cy="0"/>
          </a:xfrm>
          <a:prstGeom prst="line">
            <a:avLst/>
          </a:prstGeom>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7086" y="2872542"/>
            <a:ext cx="12000412" cy="3693319"/>
          </a:xfrm>
          <a:prstGeom prst="rect">
            <a:avLst/>
          </a:prstGeom>
          <a:noFill/>
        </p:spPr>
        <p:txBody>
          <a:bodyPr wrap="square" rtlCol="0">
            <a:spAutoFit/>
          </a:bodyPr>
          <a:lstStyle/>
          <a:p>
            <a:pPr algn="ctr"/>
            <a:r>
              <a:rPr lang="en-US" b="1" dirty="0"/>
              <a:t>Moderator:  </a:t>
            </a:r>
            <a:endParaRPr lang="en-US" b="1" dirty="0" smtClean="0"/>
          </a:p>
          <a:p>
            <a:pPr algn="ctr"/>
            <a:r>
              <a:rPr lang="en-US" b="1" dirty="0" smtClean="0"/>
              <a:t>Susan </a:t>
            </a:r>
            <a:r>
              <a:rPr lang="en-US" b="1" dirty="0"/>
              <a:t>Chacon, MSW, LCSW – Director, Children's Medical Services, New Mexico Department of Health</a:t>
            </a:r>
          </a:p>
          <a:p>
            <a:endParaRPr lang="en-US" dirty="0" smtClean="0"/>
          </a:p>
          <a:p>
            <a:endParaRPr lang="en-US" dirty="0"/>
          </a:p>
          <a:p>
            <a:r>
              <a:rPr lang="en-US" b="1" dirty="0" smtClean="0"/>
              <a:t>Anthony </a:t>
            </a:r>
            <a:r>
              <a:rPr lang="en-US" b="1" dirty="0"/>
              <a:t>Cahill</a:t>
            </a:r>
            <a:r>
              <a:rPr lang="en-US" dirty="0"/>
              <a:t>, </a:t>
            </a:r>
            <a:r>
              <a:rPr lang="en-US" dirty="0" smtClean="0"/>
              <a:t>Ph.D. Director </a:t>
            </a:r>
            <a:r>
              <a:rPr lang="en-US" dirty="0"/>
              <a:t>of Evaluation Services, </a:t>
            </a:r>
            <a:r>
              <a:rPr lang="en-US" dirty="0" smtClean="0"/>
              <a:t>	</a:t>
            </a:r>
            <a:r>
              <a:rPr lang="en-US" b="1" dirty="0" smtClean="0"/>
              <a:t>Janis </a:t>
            </a:r>
            <a:r>
              <a:rPr lang="en-US" b="1" dirty="0"/>
              <a:t>Gonzales</a:t>
            </a:r>
            <a:r>
              <a:rPr lang="en-US" dirty="0"/>
              <a:t>, MD, MPH, FAAP </a:t>
            </a:r>
            <a:endParaRPr lang="en-US" dirty="0" smtClean="0"/>
          </a:p>
          <a:p>
            <a:r>
              <a:rPr lang="en-US" dirty="0" smtClean="0"/>
              <a:t>Center </a:t>
            </a:r>
            <a:r>
              <a:rPr lang="en-US" dirty="0"/>
              <a:t>for Development and Disability, </a:t>
            </a:r>
            <a:r>
              <a:rPr lang="en-US" dirty="0" smtClean="0"/>
              <a:t>					Family </a:t>
            </a:r>
            <a:r>
              <a:rPr lang="en-US" dirty="0"/>
              <a:t>Health Bureau </a:t>
            </a:r>
            <a:r>
              <a:rPr lang="en-US" dirty="0" smtClean="0"/>
              <a:t>Chief, Medical </a:t>
            </a:r>
            <a:r>
              <a:rPr lang="en-US" dirty="0"/>
              <a:t>Director </a:t>
            </a:r>
            <a:endParaRPr lang="en-US" dirty="0" smtClean="0"/>
          </a:p>
          <a:p>
            <a:r>
              <a:rPr lang="en-US" dirty="0" smtClean="0"/>
              <a:t>University </a:t>
            </a:r>
            <a:r>
              <a:rPr lang="en-US" dirty="0"/>
              <a:t>of New Mexico </a:t>
            </a:r>
            <a:r>
              <a:rPr lang="en-US" dirty="0" smtClean="0"/>
              <a:t>								&amp; </a:t>
            </a:r>
            <a:r>
              <a:rPr lang="en-US" dirty="0"/>
              <a:t>Title V Director, New Mexico Department of Health</a:t>
            </a:r>
          </a:p>
          <a:p>
            <a:endParaRPr lang="en-US" dirty="0" smtClean="0"/>
          </a:p>
          <a:p>
            <a:r>
              <a:rPr lang="en-US" b="1" dirty="0" smtClean="0"/>
              <a:t>Heidi </a:t>
            </a:r>
            <a:r>
              <a:rPr lang="en-US" b="1" dirty="0" err="1"/>
              <a:t>Fredine</a:t>
            </a:r>
            <a:r>
              <a:rPr lang="en-US" b="1" dirty="0"/>
              <a:t>, </a:t>
            </a:r>
            <a:r>
              <a:rPr lang="en-US" dirty="0" smtClean="0"/>
              <a:t>MPH								</a:t>
            </a:r>
            <a:r>
              <a:rPr lang="en-US" dirty="0"/>
              <a:t> </a:t>
            </a:r>
            <a:r>
              <a:rPr lang="en-US" dirty="0" smtClean="0"/>
              <a:t>	</a:t>
            </a:r>
            <a:r>
              <a:rPr lang="en-US" b="1" dirty="0" smtClean="0"/>
              <a:t>Jaime </a:t>
            </a:r>
            <a:r>
              <a:rPr lang="en-US" b="1" dirty="0"/>
              <a:t>King</a:t>
            </a:r>
            <a:r>
              <a:rPr lang="en-US" dirty="0"/>
              <a:t>, BS </a:t>
            </a:r>
            <a:endParaRPr lang="en-US" dirty="0" smtClean="0"/>
          </a:p>
          <a:p>
            <a:r>
              <a:rPr lang="en-US" dirty="0" smtClean="0"/>
              <a:t>Lead </a:t>
            </a:r>
            <a:r>
              <a:rPr lang="en-US" dirty="0"/>
              <a:t>Researcher, Center for Development and </a:t>
            </a:r>
            <a:r>
              <a:rPr lang="en-US" dirty="0" smtClean="0"/>
              <a:t>		</a:t>
            </a:r>
            <a:r>
              <a:rPr lang="en-US" dirty="0"/>
              <a:t> </a:t>
            </a:r>
            <a:r>
              <a:rPr lang="en-US" dirty="0" smtClean="0"/>
              <a:t>	Graduate </a:t>
            </a:r>
            <a:r>
              <a:rPr lang="en-US" dirty="0"/>
              <a:t>Research Assistant, Center for Development </a:t>
            </a:r>
            <a:r>
              <a:rPr lang="en-US" dirty="0" smtClean="0"/>
              <a:t>&amp;</a:t>
            </a:r>
          </a:p>
          <a:p>
            <a:r>
              <a:rPr lang="en-US" dirty="0" smtClean="0"/>
              <a:t>Disability</a:t>
            </a:r>
            <a:r>
              <a:rPr lang="en-US" dirty="0"/>
              <a:t>, University of New Mexico School of </a:t>
            </a:r>
            <a:r>
              <a:rPr lang="en-US" dirty="0" smtClean="0"/>
              <a:t>Medicine	Disability, </a:t>
            </a:r>
            <a:r>
              <a:rPr lang="en-US" dirty="0"/>
              <a:t>University of New Mexico School of Medicine</a:t>
            </a:r>
          </a:p>
          <a:p>
            <a:endParaRPr lang="en-US" dirty="0"/>
          </a:p>
          <a:p>
            <a:endParaRPr lang="en-US" dirty="0"/>
          </a:p>
        </p:txBody>
      </p:sp>
    </p:spTree>
    <p:extLst>
      <p:ext uri="{BB962C8B-B14F-4D97-AF65-F5344CB8AC3E}">
        <p14:creationId xmlns:p14="http://schemas.microsoft.com/office/powerpoint/2010/main" val="1356289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4530" y="1165442"/>
            <a:ext cx="10613205" cy="523220"/>
          </a:xfrm>
          <a:prstGeom prst="rect">
            <a:avLst/>
          </a:prstGeom>
          <a:noFill/>
        </p:spPr>
        <p:txBody>
          <a:bodyPr wrap="square" rtlCol="0">
            <a:spAutoFit/>
          </a:bodyPr>
          <a:lstStyle/>
          <a:p>
            <a:pPr algn="ctr"/>
            <a:r>
              <a:rPr lang="en-US" sz="2800" dirty="0" smtClean="0">
                <a:solidFill>
                  <a:srgbClr val="002060"/>
                </a:solidFill>
              </a:rPr>
              <a:t>Study Design and Methodology</a:t>
            </a:r>
            <a:endParaRPr lang="en-US" sz="2800" dirty="0">
              <a:solidFill>
                <a:srgbClr val="002060"/>
              </a:solidFill>
            </a:endParaRPr>
          </a:p>
        </p:txBody>
      </p:sp>
      <p:cxnSp>
        <p:nvCxnSpPr>
          <p:cNvPr id="4" name="Straight Connector 3"/>
          <p:cNvCxnSpPr/>
          <p:nvPr/>
        </p:nvCxnSpPr>
        <p:spPr>
          <a:xfrm>
            <a:off x="135239" y="1833671"/>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9639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9026"/>
            <a:ext cx="10058400" cy="580713"/>
          </a:xfrm>
        </p:spPr>
        <p:txBody>
          <a:bodyPr>
            <a:normAutofit/>
          </a:bodyPr>
          <a:lstStyle/>
          <a:p>
            <a:pPr marL="457200" indent="-457200">
              <a:lnSpc>
                <a:spcPct val="100000"/>
              </a:lnSpc>
              <a:buFont typeface="Wingdings" panose="05000000000000000000" pitchFamily="2" charset="2"/>
              <a:buChar char="§"/>
            </a:pPr>
            <a:r>
              <a:rPr lang="en-US" sz="2800" dirty="0" smtClean="0">
                <a:solidFill>
                  <a:srgbClr val="002060"/>
                </a:solidFill>
              </a:rPr>
              <a:t>Study Design and Methodology</a:t>
            </a:r>
            <a:endParaRPr lang="en-US" sz="2800" dirty="0">
              <a:solidFill>
                <a:srgbClr val="002060"/>
              </a:solidFill>
            </a:endParaRPr>
          </a:p>
        </p:txBody>
      </p:sp>
      <p:sp>
        <p:nvSpPr>
          <p:cNvPr id="3" name="Content Placeholder 2"/>
          <p:cNvSpPr>
            <a:spLocks noGrp="1"/>
          </p:cNvSpPr>
          <p:nvPr>
            <p:ph idx="1"/>
          </p:nvPr>
        </p:nvSpPr>
        <p:spPr>
          <a:xfrm>
            <a:off x="609767" y="2326310"/>
            <a:ext cx="4009998" cy="2482697"/>
          </a:xfrm>
        </p:spPr>
        <p:txBody>
          <a:bodyPr>
            <a:normAutofit lnSpcReduction="10000"/>
          </a:bodyPr>
          <a:lstStyle/>
          <a:p>
            <a:pPr marL="457200" indent="-457200">
              <a:lnSpc>
                <a:spcPct val="110000"/>
              </a:lnSpc>
              <a:spcAft>
                <a:spcPts val="1200"/>
              </a:spcAft>
              <a:buFont typeface="Wingdings" panose="05000000000000000000" pitchFamily="2" charset="2"/>
              <a:buChar char="§"/>
            </a:pPr>
            <a:r>
              <a:rPr lang="en-US" sz="2400" dirty="0" smtClean="0">
                <a:solidFill>
                  <a:srgbClr val="002060"/>
                </a:solidFill>
              </a:rPr>
              <a:t>The majority of analyses have been rooted in the medical home model with coordination being provided by primary care providers</a:t>
            </a:r>
            <a:endParaRPr lang="en-US" sz="2400" dirty="0">
              <a:solidFill>
                <a:srgbClr val="002060"/>
              </a:solidFill>
            </a:endParaRPr>
          </a:p>
        </p:txBody>
      </p:sp>
      <p:cxnSp>
        <p:nvCxnSpPr>
          <p:cNvPr id="4" name="Straight Connector 3"/>
          <p:cNvCxnSpPr/>
          <p:nvPr/>
        </p:nvCxnSpPr>
        <p:spPr>
          <a:xfrm>
            <a:off x="535876" y="739739"/>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rotWithShape="1">
          <a:blip r:embed="rId3"/>
          <a:srcRect t="18624"/>
          <a:stretch/>
        </p:blipFill>
        <p:spPr>
          <a:xfrm>
            <a:off x="5052292" y="1474518"/>
            <a:ext cx="5685116" cy="3334489"/>
          </a:xfrm>
          <a:prstGeom prst="rect">
            <a:avLst/>
          </a:prstGeom>
        </p:spPr>
      </p:pic>
      <p:sp>
        <p:nvSpPr>
          <p:cNvPr id="6" name="Rectangle 5"/>
          <p:cNvSpPr/>
          <p:nvPr/>
        </p:nvSpPr>
        <p:spPr>
          <a:xfrm>
            <a:off x="5134485" y="5137588"/>
            <a:ext cx="6307881" cy="523220"/>
          </a:xfrm>
          <a:prstGeom prst="rect">
            <a:avLst/>
          </a:prstGeom>
        </p:spPr>
        <p:txBody>
          <a:bodyPr wrap="none">
            <a:spAutoFit/>
          </a:bodyPr>
          <a:lstStyle/>
          <a:p>
            <a:r>
              <a:rPr lang="en-US" sz="1400" b="1" dirty="0" err="1" smtClean="0">
                <a:solidFill>
                  <a:srgbClr val="002060"/>
                </a:solidFill>
              </a:rPr>
              <a:t>Stille</a:t>
            </a:r>
            <a:r>
              <a:rPr lang="en-US" sz="1400" b="1" dirty="0" smtClean="0">
                <a:solidFill>
                  <a:srgbClr val="002060"/>
                </a:solidFill>
              </a:rPr>
              <a:t> and </a:t>
            </a:r>
            <a:r>
              <a:rPr lang="en-US" sz="1400" b="1" dirty="0" err="1" smtClean="0">
                <a:solidFill>
                  <a:srgbClr val="002060"/>
                </a:solidFill>
              </a:rPr>
              <a:t>Antonelli</a:t>
            </a:r>
            <a:r>
              <a:rPr lang="en-US" sz="1400" b="1" dirty="0" smtClean="0">
                <a:solidFill>
                  <a:srgbClr val="002060"/>
                </a:solidFill>
              </a:rPr>
              <a:t>, Coordination </a:t>
            </a:r>
            <a:r>
              <a:rPr lang="en-US" sz="1400" b="1" dirty="0">
                <a:solidFill>
                  <a:srgbClr val="002060"/>
                </a:solidFill>
              </a:rPr>
              <a:t>of care for children with special health</a:t>
            </a:r>
          </a:p>
          <a:p>
            <a:r>
              <a:rPr lang="en-US" sz="1400" b="1" dirty="0">
                <a:solidFill>
                  <a:srgbClr val="002060"/>
                </a:solidFill>
              </a:rPr>
              <a:t>care </a:t>
            </a:r>
            <a:r>
              <a:rPr lang="en-US" sz="1400" b="1" dirty="0" smtClean="0">
                <a:solidFill>
                  <a:srgbClr val="002060"/>
                </a:solidFill>
              </a:rPr>
              <a:t>needs. </a:t>
            </a:r>
            <a:r>
              <a:rPr lang="en-US" sz="1400" dirty="0" err="1" smtClean="0">
                <a:solidFill>
                  <a:srgbClr val="002060"/>
                </a:solidFill>
              </a:rPr>
              <a:t>Curr</a:t>
            </a:r>
            <a:r>
              <a:rPr lang="en-US" sz="1400" dirty="0" smtClean="0">
                <a:solidFill>
                  <a:srgbClr val="002060"/>
                </a:solidFill>
              </a:rPr>
              <a:t> </a:t>
            </a:r>
            <a:r>
              <a:rPr lang="en-US" sz="1400" dirty="0" err="1">
                <a:solidFill>
                  <a:srgbClr val="002060"/>
                </a:solidFill>
              </a:rPr>
              <a:t>Opin</a:t>
            </a:r>
            <a:r>
              <a:rPr lang="en-US" sz="1400" dirty="0">
                <a:solidFill>
                  <a:srgbClr val="002060"/>
                </a:solidFill>
              </a:rPr>
              <a:t> </a:t>
            </a:r>
            <a:r>
              <a:rPr lang="en-US" sz="1400" dirty="0" err="1">
                <a:solidFill>
                  <a:srgbClr val="002060"/>
                </a:solidFill>
              </a:rPr>
              <a:t>Pediatr</a:t>
            </a:r>
            <a:r>
              <a:rPr lang="en-US" sz="1400" dirty="0">
                <a:solidFill>
                  <a:srgbClr val="002060"/>
                </a:solidFill>
              </a:rPr>
              <a:t> 16:700–705</a:t>
            </a:r>
            <a:r>
              <a:rPr lang="en-US" sz="1400" dirty="0"/>
              <a:t>.</a:t>
            </a:r>
          </a:p>
        </p:txBody>
      </p:sp>
    </p:spTree>
    <p:extLst>
      <p:ext uri="{BB962C8B-B14F-4D97-AF65-F5344CB8AC3E}">
        <p14:creationId xmlns:p14="http://schemas.microsoft.com/office/powerpoint/2010/main" val="529297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54296" y="1650186"/>
            <a:ext cx="2221857" cy="34888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a:p>
            <a:pPr algn="ctr"/>
            <a:endParaRPr lang="en-US" dirty="0" smtClean="0">
              <a:solidFill>
                <a:srgbClr val="002060"/>
              </a:solidFill>
            </a:endParaRPr>
          </a:p>
          <a:p>
            <a:pPr algn="ctr"/>
            <a:endParaRPr lang="en-US" dirty="0">
              <a:solidFill>
                <a:srgbClr val="002060"/>
              </a:solidFill>
            </a:endParaRPr>
          </a:p>
          <a:p>
            <a:pPr algn="ctr"/>
            <a:r>
              <a:rPr lang="en-US" dirty="0" smtClean="0">
                <a:solidFill>
                  <a:srgbClr val="002060"/>
                </a:solidFill>
              </a:rPr>
              <a:t>Coordination of Health Care:</a:t>
            </a:r>
          </a:p>
          <a:p>
            <a:pPr algn="ctr"/>
            <a:endParaRPr lang="en-US" dirty="0">
              <a:solidFill>
                <a:srgbClr val="002060"/>
              </a:solidFill>
            </a:endParaRPr>
          </a:p>
          <a:p>
            <a:pPr marL="285750" indent="-285750">
              <a:buFont typeface="Arial" panose="020B0604020202020204" pitchFamily="34" charset="0"/>
              <a:buChar char="•"/>
            </a:pPr>
            <a:r>
              <a:rPr lang="en-US" dirty="0" smtClean="0">
                <a:solidFill>
                  <a:srgbClr val="002060"/>
                </a:solidFill>
              </a:rPr>
              <a:t>Primary Care</a:t>
            </a:r>
          </a:p>
          <a:p>
            <a:pPr marL="285750" indent="-285750">
              <a:buFont typeface="Arial" panose="020B0604020202020204" pitchFamily="34" charset="0"/>
              <a:buChar char="•"/>
            </a:pPr>
            <a:r>
              <a:rPr lang="en-US" dirty="0" smtClean="0">
                <a:solidFill>
                  <a:srgbClr val="002060"/>
                </a:solidFill>
              </a:rPr>
              <a:t>Specialty Care</a:t>
            </a:r>
          </a:p>
          <a:p>
            <a:pPr marL="285750" indent="-285750">
              <a:buFont typeface="Arial" panose="020B0604020202020204" pitchFamily="34" charset="0"/>
              <a:buChar char="•"/>
            </a:pPr>
            <a:r>
              <a:rPr lang="en-US" dirty="0" smtClean="0">
                <a:solidFill>
                  <a:srgbClr val="002060"/>
                </a:solidFill>
              </a:rPr>
              <a:t>Allied Health: therapists, home health</a:t>
            </a:r>
          </a:p>
          <a:p>
            <a:pPr marL="285750" indent="-285750">
              <a:buFont typeface="Arial" panose="020B0604020202020204" pitchFamily="34" charset="0"/>
              <a:buChar char="•"/>
            </a:pPr>
            <a:r>
              <a:rPr lang="en-US" dirty="0" smtClean="0">
                <a:solidFill>
                  <a:srgbClr val="002060"/>
                </a:solidFill>
              </a:rPr>
              <a:t>DME</a:t>
            </a:r>
          </a:p>
          <a:p>
            <a:endParaRPr lang="en-US" dirty="0">
              <a:solidFill>
                <a:srgbClr val="002060"/>
              </a:solidFill>
            </a:endParaRPr>
          </a:p>
          <a:p>
            <a:endParaRPr lang="en-US" dirty="0" smtClean="0">
              <a:solidFill>
                <a:srgbClr val="002060"/>
              </a:solidFill>
            </a:endParaRPr>
          </a:p>
          <a:p>
            <a:endParaRPr lang="en-US" dirty="0">
              <a:solidFill>
                <a:srgbClr val="002060"/>
              </a:solidFill>
            </a:endParaRPr>
          </a:p>
          <a:p>
            <a:endParaRPr lang="en-US" dirty="0" smtClean="0">
              <a:solidFill>
                <a:srgbClr val="002060"/>
              </a:solidFill>
            </a:endParaRPr>
          </a:p>
          <a:p>
            <a:endParaRPr lang="en-US" dirty="0">
              <a:solidFill>
                <a:srgbClr val="002060"/>
              </a:solidFill>
            </a:endParaRPr>
          </a:p>
        </p:txBody>
      </p:sp>
      <p:sp>
        <p:nvSpPr>
          <p:cNvPr id="2" name="Title 1"/>
          <p:cNvSpPr>
            <a:spLocks noGrp="1"/>
          </p:cNvSpPr>
          <p:nvPr>
            <p:ph type="title"/>
          </p:nvPr>
        </p:nvSpPr>
        <p:spPr>
          <a:xfrm>
            <a:off x="1097280" y="159026"/>
            <a:ext cx="10058400" cy="580713"/>
          </a:xfrm>
        </p:spPr>
        <p:txBody>
          <a:bodyPr>
            <a:normAutofit/>
          </a:bodyPr>
          <a:lstStyle/>
          <a:p>
            <a:pPr marL="457200" indent="-457200">
              <a:lnSpc>
                <a:spcPct val="100000"/>
              </a:lnSpc>
              <a:buFont typeface="Wingdings" panose="05000000000000000000" pitchFamily="2" charset="2"/>
              <a:buChar char="§"/>
            </a:pPr>
            <a:r>
              <a:rPr lang="en-US" sz="2800" dirty="0" smtClean="0">
                <a:solidFill>
                  <a:srgbClr val="002060"/>
                </a:solidFill>
              </a:rPr>
              <a:t>Methodology, Continued</a:t>
            </a:r>
            <a:endParaRPr lang="en-US" sz="2800" dirty="0">
              <a:solidFill>
                <a:srgbClr val="002060"/>
              </a:solidFill>
            </a:endParaRPr>
          </a:p>
        </p:txBody>
      </p:sp>
      <p:sp>
        <p:nvSpPr>
          <p:cNvPr id="3" name="Content Placeholder 2"/>
          <p:cNvSpPr>
            <a:spLocks noGrp="1"/>
          </p:cNvSpPr>
          <p:nvPr>
            <p:ph idx="1"/>
          </p:nvPr>
        </p:nvSpPr>
        <p:spPr>
          <a:xfrm>
            <a:off x="289440" y="1005523"/>
            <a:ext cx="4310744" cy="4757967"/>
          </a:xfrm>
        </p:spPr>
        <p:txBody>
          <a:bodyPr>
            <a:normAutofit/>
          </a:bodyPr>
          <a:lstStyle/>
          <a:p>
            <a:pPr marL="0" indent="0" algn="ctr">
              <a:lnSpc>
                <a:spcPct val="110000"/>
              </a:lnSpc>
              <a:spcAft>
                <a:spcPts val="1200"/>
              </a:spcAft>
              <a:buNone/>
            </a:pPr>
            <a:r>
              <a:rPr lang="en-US" sz="2400" dirty="0" smtClean="0">
                <a:solidFill>
                  <a:srgbClr val="002060"/>
                </a:solidFill>
              </a:rPr>
              <a:t>Study Goals</a:t>
            </a:r>
          </a:p>
          <a:p>
            <a:pPr marL="457200" indent="-457200">
              <a:lnSpc>
                <a:spcPct val="110000"/>
              </a:lnSpc>
              <a:spcAft>
                <a:spcPts val="1200"/>
              </a:spcAft>
              <a:buFont typeface="Wingdings" panose="05000000000000000000" pitchFamily="2" charset="2"/>
              <a:buChar char="§"/>
            </a:pPr>
            <a:r>
              <a:rPr lang="en-US" sz="2400" dirty="0" smtClean="0">
                <a:solidFill>
                  <a:srgbClr val="002060"/>
                </a:solidFill>
              </a:rPr>
              <a:t>Assess the role of care coordination across health and other domains in home and community-based settings (HCBS) by non-physicians</a:t>
            </a:r>
            <a:r>
              <a:rPr lang="en-US" sz="2400" dirty="0">
                <a:solidFill>
                  <a:srgbClr val="002060"/>
                </a:solidFill>
              </a:rPr>
              <a:t> </a:t>
            </a:r>
            <a:endParaRPr lang="en-US" sz="2400" dirty="0" smtClean="0">
              <a:solidFill>
                <a:srgbClr val="002060"/>
              </a:solidFill>
            </a:endParaRPr>
          </a:p>
          <a:p>
            <a:pPr marL="457200" indent="-457200">
              <a:lnSpc>
                <a:spcPct val="110000"/>
              </a:lnSpc>
              <a:spcAft>
                <a:spcPts val="1200"/>
              </a:spcAft>
              <a:buFont typeface="Wingdings" panose="05000000000000000000" pitchFamily="2" charset="2"/>
              <a:buChar char="§"/>
            </a:pPr>
            <a:r>
              <a:rPr lang="en-US" sz="2400" dirty="0" smtClean="0">
                <a:solidFill>
                  <a:srgbClr val="002060"/>
                </a:solidFill>
              </a:rPr>
              <a:t>Compare key characteristics of care coordination in medical and HCB settings.  </a:t>
            </a:r>
          </a:p>
        </p:txBody>
      </p:sp>
      <p:cxnSp>
        <p:nvCxnSpPr>
          <p:cNvPr id="4" name="Straight Connector 3"/>
          <p:cNvCxnSpPr/>
          <p:nvPr/>
        </p:nvCxnSpPr>
        <p:spPr>
          <a:xfrm>
            <a:off x="615232" y="739739"/>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6" name="Rounded Rectangle 5"/>
          <p:cNvSpPr/>
          <p:nvPr/>
        </p:nvSpPr>
        <p:spPr>
          <a:xfrm>
            <a:off x="9493322" y="1654794"/>
            <a:ext cx="2221857" cy="34888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endParaRPr lang="en-US" dirty="0" smtClean="0">
              <a:solidFill>
                <a:srgbClr val="002060"/>
              </a:solidFill>
            </a:endParaRPr>
          </a:p>
          <a:p>
            <a:pPr algn="ctr"/>
            <a:r>
              <a:rPr lang="en-US" dirty="0" smtClean="0">
                <a:solidFill>
                  <a:srgbClr val="002060"/>
                </a:solidFill>
              </a:rPr>
              <a:t>Other Services:</a:t>
            </a:r>
          </a:p>
          <a:p>
            <a:pPr algn="ctr"/>
            <a:endParaRPr lang="en-US" dirty="0">
              <a:solidFill>
                <a:srgbClr val="002060"/>
              </a:solidFill>
            </a:endParaRPr>
          </a:p>
          <a:p>
            <a:pPr marL="285750" indent="-285750">
              <a:buFont typeface="Arial" panose="020B0604020202020204" pitchFamily="34" charset="0"/>
              <a:buChar char="•"/>
            </a:pPr>
            <a:r>
              <a:rPr lang="en-US" dirty="0" smtClean="0">
                <a:solidFill>
                  <a:srgbClr val="002060"/>
                </a:solidFill>
              </a:rPr>
              <a:t>Advocacy</a:t>
            </a:r>
          </a:p>
          <a:p>
            <a:pPr marL="285750" indent="-285750">
              <a:buFont typeface="Arial" panose="020B0604020202020204" pitchFamily="34" charset="0"/>
              <a:buChar char="•"/>
            </a:pPr>
            <a:r>
              <a:rPr lang="en-US" dirty="0" smtClean="0">
                <a:solidFill>
                  <a:srgbClr val="002060"/>
                </a:solidFill>
              </a:rPr>
              <a:t>Coordination of non-health services (schools, etc.)</a:t>
            </a:r>
          </a:p>
          <a:p>
            <a:pPr marL="285750" indent="-285750">
              <a:buFont typeface="Arial" panose="020B0604020202020204" pitchFamily="34" charset="0"/>
              <a:buChar char="•"/>
            </a:pPr>
            <a:r>
              <a:rPr lang="en-US" dirty="0" smtClean="0">
                <a:solidFill>
                  <a:srgbClr val="002060"/>
                </a:solidFill>
              </a:rPr>
              <a:t>Nutrition</a:t>
            </a:r>
          </a:p>
          <a:p>
            <a:pPr marL="285750" indent="-285750">
              <a:buFont typeface="Arial" panose="020B0604020202020204" pitchFamily="34" charset="0"/>
              <a:buChar char="•"/>
            </a:pPr>
            <a:r>
              <a:rPr lang="en-US" dirty="0" smtClean="0">
                <a:solidFill>
                  <a:srgbClr val="002060"/>
                </a:solidFill>
              </a:rPr>
              <a:t>Insurance issues</a:t>
            </a:r>
          </a:p>
          <a:p>
            <a:endParaRPr lang="en-US" dirty="0">
              <a:solidFill>
                <a:srgbClr val="002060"/>
              </a:solidFill>
            </a:endParaRPr>
          </a:p>
          <a:p>
            <a:endParaRPr lang="en-US" dirty="0" smtClean="0">
              <a:solidFill>
                <a:srgbClr val="002060"/>
              </a:solidFill>
            </a:endParaRPr>
          </a:p>
          <a:p>
            <a:endParaRPr lang="en-US" dirty="0">
              <a:solidFill>
                <a:srgbClr val="002060"/>
              </a:solidFill>
            </a:endParaRPr>
          </a:p>
          <a:p>
            <a:endParaRPr lang="en-US" dirty="0" smtClean="0">
              <a:solidFill>
                <a:srgbClr val="002060"/>
              </a:solidFill>
            </a:endParaRPr>
          </a:p>
          <a:p>
            <a:endParaRPr lang="en-US" dirty="0">
              <a:solidFill>
                <a:srgbClr val="002060"/>
              </a:solidFill>
            </a:endParaRPr>
          </a:p>
        </p:txBody>
      </p:sp>
      <p:sp>
        <p:nvSpPr>
          <p:cNvPr id="7" name="Oval 6"/>
          <p:cNvSpPr/>
          <p:nvPr/>
        </p:nvSpPr>
        <p:spPr>
          <a:xfrm>
            <a:off x="7284378" y="1808252"/>
            <a:ext cx="1900719" cy="1284269"/>
          </a:xfrm>
          <a:prstGeom prst="ellipse">
            <a:avLst/>
          </a:prstGeom>
          <a:solidFill>
            <a:schemeClr val="accent3">
              <a:lumMod val="20000"/>
              <a:lumOff val="8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Child &amp; Family</a:t>
            </a:r>
            <a:endParaRPr lang="en-US" dirty="0">
              <a:solidFill>
                <a:srgbClr val="002060"/>
              </a:solidFill>
            </a:endParaRPr>
          </a:p>
        </p:txBody>
      </p:sp>
      <p:cxnSp>
        <p:nvCxnSpPr>
          <p:cNvPr id="10" name="Straight Connector 9"/>
          <p:cNvCxnSpPr>
            <a:endCxn id="7" idx="2"/>
          </p:cNvCxnSpPr>
          <p:nvPr/>
        </p:nvCxnSpPr>
        <p:spPr>
          <a:xfrm>
            <a:off x="6976153" y="2450387"/>
            <a:ext cx="308225"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185097" y="2450387"/>
            <a:ext cx="308225"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284378" y="3501775"/>
            <a:ext cx="1900719" cy="1284269"/>
          </a:xfrm>
          <a:prstGeom prst="ellipse">
            <a:avLst/>
          </a:prstGeom>
          <a:solidFill>
            <a:schemeClr val="accent3">
              <a:lumMod val="20000"/>
              <a:lumOff val="8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CMS Social Worker</a:t>
            </a:r>
            <a:endParaRPr lang="en-US" dirty="0">
              <a:solidFill>
                <a:srgbClr val="002060"/>
              </a:solidFill>
            </a:endParaRPr>
          </a:p>
        </p:txBody>
      </p:sp>
      <p:cxnSp>
        <p:nvCxnSpPr>
          <p:cNvPr id="17" name="Straight Connector 16"/>
          <p:cNvCxnSpPr/>
          <p:nvPr/>
        </p:nvCxnSpPr>
        <p:spPr>
          <a:xfrm>
            <a:off x="6974440" y="4143909"/>
            <a:ext cx="308225"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185097" y="4157608"/>
            <a:ext cx="308225"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0"/>
            <a:endCxn id="7" idx="4"/>
          </p:cNvCxnSpPr>
          <p:nvPr/>
        </p:nvCxnSpPr>
        <p:spPr>
          <a:xfrm flipV="1">
            <a:off x="8234738" y="3092521"/>
            <a:ext cx="0" cy="409254"/>
          </a:xfrm>
          <a:prstGeom prst="line">
            <a:avLst/>
          </a:prstGeom>
          <a:ln w="444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911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9026"/>
            <a:ext cx="10058400" cy="580713"/>
          </a:xfrm>
        </p:spPr>
        <p:txBody>
          <a:bodyPr>
            <a:normAutofit/>
          </a:bodyPr>
          <a:lstStyle/>
          <a:p>
            <a:pPr marL="457200" indent="-457200">
              <a:lnSpc>
                <a:spcPct val="100000"/>
              </a:lnSpc>
              <a:buFont typeface="Wingdings" panose="05000000000000000000" pitchFamily="2" charset="2"/>
              <a:buChar char="§"/>
            </a:pPr>
            <a:r>
              <a:rPr lang="en-US" sz="2800" dirty="0" smtClean="0">
                <a:solidFill>
                  <a:srgbClr val="002060"/>
                </a:solidFill>
              </a:rPr>
              <a:t>Methodology, Continued</a:t>
            </a:r>
            <a:endParaRPr lang="en-US" sz="2800" dirty="0">
              <a:solidFill>
                <a:srgbClr val="002060"/>
              </a:solidFill>
            </a:endParaRPr>
          </a:p>
        </p:txBody>
      </p:sp>
      <p:sp>
        <p:nvSpPr>
          <p:cNvPr id="3" name="Content Placeholder 2"/>
          <p:cNvSpPr>
            <a:spLocks noGrp="1"/>
          </p:cNvSpPr>
          <p:nvPr>
            <p:ph idx="1"/>
          </p:nvPr>
        </p:nvSpPr>
        <p:spPr>
          <a:xfrm>
            <a:off x="330926" y="870373"/>
            <a:ext cx="11469188" cy="4717627"/>
          </a:xfrm>
        </p:spPr>
        <p:txBody>
          <a:bodyPr>
            <a:normAutofit/>
          </a:bodyPr>
          <a:lstStyle/>
          <a:p>
            <a:pPr marL="457200" indent="-457200">
              <a:lnSpc>
                <a:spcPct val="100000"/>
              </a:lnSpc>
              <a:spcBef>
                <a:spcPts val="600"/>
              </a:spcBef>
              <a:spcAft>
                <a:spcPts val="600"/>
              </a:spcAft>
              <a:buFont typeface="Wingdings" panose="05000000000000000000" pitchFamily="2" charset="2"/>
              <a:buChar char="§"/>
            </a:pPr>
            <a:r>
              <a:rPr lang="en-US" sz="2400" dirty="0" smtClean="0">
                <a:solidFill>
                  <a:srgbClr val="002060"/>
                </a:solidFill>
              </a:rPr>
              <a:t>Adapted the </a:t>
            </a:r>
            <a:r>
              <a:rPr lang="en-US" sz="2400" i="1" dirty="0" smtClean="0">
                <a:solidFill>
                  <a:srgbClr val="002060"/>
                </a:solidFill>
              </a:rPr>
              <a:t>Care Coordination Measurement Tool </a:t>
            </a:r>
            <a:r>
              <a:rPr lang="en-US" sz="2400" dirty="0" smtClean="0">
                <a:solidFill>
                  <a:srgbClr val="002060"/>
                </a:solidFill>
              </a:rPr>
              <a:t>developed by Richard </a:t>
            </a:r>
            <a:r>
              <a:rPr lang="en-US" sz="2400" dirty="0" err="1" smtClean="0">
                <a:solidFill>
                  <a:srgbClr val="002060"/>
                </a:solidFill>
              </a:rPr>
              <a:t>Antonelli</a:t>
            </a:r>
            <a:r>
              <a:rPr lang="en-US" sz="2400" dirty="0" smtClean="0">
                <a:solidFill>
                  <a:srgbClr val="002060"/>
                </a:solidFill>
              </a:rPr>
              <a:t> at Boston Children’s Hospital and used in two studies by </a:t>
            </a:r>
            <a:r>
              <a:rPr lang="en-US" sz="2400" dirty="0" err="1" smtClean="0">
                <a:solidFill>
                  <a:srgbClr val="002060"/>
                </a:solidFill>
              </a:rPr>
              <a:t>Antonelli</a:t>
            </a:r>
            <a:r>
              <a:rPr lang="en-US" sz="2400" dirty="0" smtClean="0">
                <a:solidFill>
                  <a:srgbClr val="002060"/>
                </a:solidFill>
              </a:rPr>
              <a:t> and colleagues </a:t>
            </a:r>
            <a:endParaRPr lang="en-US" sz="2400" dirty="0">
              <a:solidFill>
                <a:srgbClr val="002060"/>
              </a:solidFill>
            </a:endParaRPr>
          </a:p>
          <a:p>
            <a:pPr marL="457200" indent="-457200">
              <a:lnSpc>
                <a:spcPct val="100000"/>
              </a:lnSpc>
              <a:spcBef>
                <a:spcPts val="600"/>
              </a:spcBef>
              <a:spcAft>
                <a:spcPts val="600"/>
              </a:spcAft>
              <a:buFont typeface="Wingdings" panose="05000000000000000000" pitchFamily="2" charset="2"/>
              <a:buChar char="§"/>
            </a:pPr>
            <a:r>
              <a:rPr lang="en-US" sz="2400" dirty="0" smtClean="0">
                <a:solidFill>
                  <a:srgbClr val="002060"/>
                </a:solidFill>
              </a:rPr>
              <a:t>Studies examined care coordination provided in primary care settings by health practitioners</a:t>
            </a:r>
          </a:p>
          <a:p>
            <a:pPr marL="457200" indent="-457200">
              <a:lnSpc>
                <a:spcPct val="100000"/>
              </a:lnSpc>
              <a:spcBef>
                <a:spcPts val="600"/>
              </a:spcBef>
              <a:spcAft>
                <a:spcPts val="600"/>
              </a:spcAft>
              <a:buFont typeface="Wingdings" panose="05000000000000000000" pitchFamily="2" charset="2"/>
              <a:buChar char="§"/>
            </a:pPr>
            <a:r>
              <a:rPr lang="en-US" sz="2400" dirty="0" smtClean="0">
                <a:solidFill>
                  <a:srgbClr val="002060"/>
                </a:solidFill>
              </a:rPr>
              <a:t>Piloted and revised the form for use in home and community-based settings by non-medical staff</a:t>
            </a:r>
          </a:p>
          <a:p>
            <a:pPr marL="457200" indent="-457200">
              <a:lnSpc>
                <a:spcPct val="100000"/>
              </a:lnSpc>
              <a:spcBef>
                <a:spcPts val="600"/>
              </a:spcBef>
              <a:spcAft>
                <a:spcPts val="600"/>
              </a:spcAft>
              <a:buFont typeface="Wingdings" panose="05000000000000000000" pitchFamily="2" charset="2"/>
              <a:buChar char="§"/>
            </a:pPr>
            <a:r>
              <a:rPr lang="en-US" sz="2400" dirty="0" smtClean="0">
                <a:solidFill>
                  <a:srgbClr val="002060"/>
                </a:solidFill>
              </a:rPr>
              <a:t>Over two months, CMS social workers completed on-line encounter forms</a:t>
            </a:r>
          </a:p>
          <a:p>
            <a:pPr marL="457200" indent="-457200">
              <a:lnSpc>
                <a:spcPct val="100000"/>
              </a:lnSpc>
              <a:spcBef>
                <a:spcPts val="600"/>
              </a:spcBef>
              <a:spcAft>
                <a:spcPts val="600"/>
              </a:spcAft>
              <a:buFont typeface="Wingdings" panose="05000000000000000000" pitchFamily="2" charset="2"/>
              <a:buChar char="§"/>
            </a:pPr>
            <a:r>
              <a:rPr lang="en-US" sz="2400" dirty="0" smtClean="0">
                <a:solidFill>
                  <a:srgbClr val="002060"/>
                </a:solidFill>
              </a:rPr>
              <a:t>4,303 encounters for 1,642 unduplicated clients</a:t>
            </a:r>
          </a:p>
          <a:p>
            <a:pPr marL="457200" indent="-457200">
              <a:lnSpc>
                <a:spcPct val="110000"/>
              </a:lnSpc>
              <a:spcAft>
                <a:spcPts val="1200"/>
              </a:spcAft>
              <a:buFont typeface="Wingdings" panose="05000000000000000000" pitchFamily="2" charset="2"/>
              <a:buChar char="§"/>
            </a:pPr>
            <a:r>
              <a:rPr lang="en-US" sz="2400" dirty="0" smtClean="0">
                <a:solidFill>
                  <a:srgbClr val="002060"/>
                </a:solidFill>
              </a:rPr>
              <a:t>Encounter Studies vs. Time Studies</a:t>
            </a:r>
          </a:p>
        </p:txBody>
      </p:sp>
      <p:cxnSp>
        <p:nvCxnSpPr>
          <p:cNvPr id="4" name="Straight Connector 3"/>
          <p:cNvCxnSpPr/>
          <p:nvPr/>
        </p:nvCxnSpPr>
        <p:spPr>
          <a:xfrm>
            <a:off x="535876" y="723421"/>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4319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9026"/>
            <a:ext cx="10058400" cy="580713"/>
          </a:xfrm>
        </p:spPr>
        <p:txBody>
          <a:bodyPr>
            <a:normAutofit/>
          </a:bodyPr>
          <a:lstStyle/>
          <a:p>
            <a:pPr marL="457200" indent="-457200">
              <a:lnSpc>
                <a:spcPct val="100000"/>
              </a:lnSpc>
              <a:buFont typeface="Wingdings" panose="05000000000000000000" pitchFamily="2" charset="2"/>
              <a:buChar char="§"/>
            </a:pPr>
            <a:r>
              <a:rPr lang="en-US" sz="2800" dirty="0" smtClean="0">
                <a:solidFill>
                  <a:srgbClr val="002060"/>
                </a:solidFill>
              </a:rPr>
              <a:t>Caveats</a:t>
            </a:r>
            <a:endParaRPr lang="en-US" sz="2800" dirty="0">
              <a:solidFill>
                <a:srgbClr val="002060"/>
              </a:solidFill>
            </a:endParaRPr>
          </a:p>
        </p:txBody>
      </p:sp>
      <p:sp>
        <p:nvSpPr>
          <p:cNvPr id="3" name="Content Placeholder 2"/>
          <p:cNvSpPr>
            <a:spLocks noGrp="1"/>
          </p:cNvSpPr>
          <p:nvPr>
            <p:ph idx="1"/>
          </p:nvPr>
        </p:nvSpPr>
        <p:spPr>
          <a:xfrm>
            <a:off x="535876" y="1022155"/>
            <a:ext cx="11469188" cy="3748393"/>
          </a:xfrm>
        </p:spPr>
        <p:txBody>
          <a:bodyPr>
            <a:normAutofit/>
          </a:bodyPr>
          <a:lstStyle/>
          <a:p>
            <a:pPr marL="457200" indent="-457200">
              <a:lnSpc>
                <a:spcPct val="110000"/>
              </a:lnSpc>
              <a:spcAft>
                <a:spcPts val="1200"/>
              </a:spcAft>
              <a:buFont typeface="Wingdings" panose="05000000000000000000" pitchFamily="2" charset="2"/>
              <a:buChar char="§"/>
            </a:pPr>
            <a:r>
              <a:rPr lang="en-US" sz="2400" dirty="0" smtClean="0">
                <a:solidFill>
                  <a:srgbClr val="002060"/>
                </a:solidFill>
              </a:rPr>
              <a:t>Not a replication of </a:t>
            </a:r>
            <a:r>
              <a:rPr lang="en-US" sz="2400" dirty="0" err="1" smtClean="0">
                <a:solidFill>
                  <a:srgbClr val="002060"/>
                </a:solidFill>
              </a:rPr>
              <a:t>Antonelli’s</a:t>
            </a:r>
            <a:r>
              <a:rPr lang="en-US" sz="2400" dirty="0" smtClean="0">
                <a:solidFill>
                  <a:srgbClr val="002060"/>
                </a:solidFill>
              </a:rPr>
              <a:t> studies in medical settings</a:t>
            </a:r>
            <a:endParaRPr lang="en-US" sz="2400" dirty="0" smtClean="0">
              <a:solidFill>
                <a:srgbClr val="FF0000"/>
              </a:solidFill>
            </a:endParaRPr>
          </a:p>
          <a:p>
            <a:pPr marL="457200" indent="-457200">
              <a:lnSpc>
                <a:spcPct val="110000"/>
              </a:lnSpc>
              <a:spcAft>
                <a:spcPts val="1200"/>
              </a:spcAft>
              <a:buFont typeface="Wingdings" panose="05000000000000000000" pitchFamily="2" charset="2"/>
              <a:buChar char="§"/>
            </a:pPr>
            <a:r>
              <a:rPr lang="en-US" sz="2400" dirty="0" smtClean="0">
                <a:solidFill>
                  <a:srgbClr val="002060"/>
                </a:solidFill>
              </a:rPr>
              <a:t>Different methodologies were used to calculate key constructs such as medical and social complexity</a:t>
            </a:r>
          </a:p>
          <a:p>
            <a:pPr marL="457200" indent="-457200">
              <a:lnSpc>
                <a:spcPct val="110000"/>
              </a:lnSpc>
              <a:spcAft>
                <a:spcPts val="1200"/>
              </a:spcAft>
              <a:buFont typeface="Wingdings" panose="05000000000000000000" pitchFamily="2" charset="2"/>
              <a:buChar char="§"/>
            </a:pPr>
            <a:r>
              <a:rPr lang="en-US" sz="2400" dirty="0" err="1" smtClean="0">
                <a:solidFill>
                  <a:srgbClr val="002060"/>
                </a:solidFill>
              </a:rPr>
              <a:t>Antonelli</a:t>
            </a:r>
            <a:r>
              <a:rPr lang="en-US" sz="2400" dirty="0" smtClean="0">
                <a:solidFill>
                  <a:srgbClr val="002060"/>
                </a:solidFill>
              </a:rPr>
              <a:t> studied care coordination provided by medical personnel (physician, nurse, nurse practitioner, medical assistant, etc.); this study looked at care coordination by clinical social workers</a:t>
            </a:r>
          </a:p>
        </p:txBody>
      </p:sp>
      <p:cxnSp>
        <p:nvCxnSpPr>
          <p:cNvPr id="4" name="Straight Connector 3"/>
          <p:cNvCxnSpPr/>
          <p:nvPr/>
        </p:nvCxnSpPr>
        <p:spPr>
          <a:xfrm>
            <a:off x="535876" y="739739"/>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1759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9026"/>
            <a:ext cx="10058400" cy="580713"/>
          </a:xfrm>
        </p:spPr>
        <p:txBody>
          <a:bodyPr>
            <a:normAutofit/>
          </a:bodyPr>
          <a:lstStyle/>
          <a:p>
            <a:pPr marL="457200" indent="-457200">
              <a:lnSpc>
                <a:spcPct val="100000"/>
              </a:lnSpc>
              <a:buFont typeface="Wingdings" panose="05000000000000000000" pitchFamily="2" charset="2"/>
              <a:buChar char="§"/>
            </a:pPr>
            <a:r>
              <a:rPr lang="en-US" sz="2800" dirty="0" smtClean="0">
                <a:solidFill>
                  <a:srgbClr val="002060"/>
                </a:solidFill>
              </a:rPr>
              <a:t>Study Questions</a:t>
            </a:r>
            <a:endParaRPr lang="en-US" sz="2800" dirty="0">
              <a:solidFill>
                <a:srgbClr val="002060"/>
              </a:solidFill>
            </a:endParaRPr>
          </a:p>
        </p:txBody>
      </p:sp>
      <p:cxnSp>
        <p:nvCxnSpPr>
          <p:cNvPr id="4" name="Straight Connector 3"/>
          <p:cNvCxnSpPr/>
          <p:nvPr/>
        </p:nvCxnSpPr>
        <p:spPr>
          <a:xfrm>
            <a:off x="535876" y="741894"/>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6" name="Content Placeholder 2"/>
          <p:cNvSpPr txBox="1">
            <a:spLocks/>
          </p:cNvSpPr>
          <p:nvPr/>
        </p:nvSpPr>
        <p:spPr>
          <a:xfrm>
            <a:off x="391886" y="907286"/>
            <a:ext cx="11469188" cy="5052250"/>
          </a:xfrm>
          <a:prstGeom prst="rect">
            <a:avLst/>
          </a:prstGeom>
        </p:spPr>
        <p:txBody>
          <a:bodyPr vert="horz" lIns="0" tIns="45720" rIns="0" bIns="45720" rtlCol="0">
            <a:normAutofit fontScale="32500" lnSpcReduction="20000"/>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63550" indent="-463550">
              <a:buFont typeface="Wingdings" panose="05000000000000000000" pitchFamily="2" charset="2"/>
              <a:buChar char="§"/>
            </a:pPr>
            <a:r>
              <a:rPr lang="en-US" sz="6200" dirty="0" smtClean="0">
                <a:solidFill>
                  <a:srgbClr val="002060"/>
                </a:solidFill>
              </a:rPr>
              <a:t>What was the distribution of care coordination needs among CMS clients?</a:t>
            </a:r>
          </a:p>
          <a:p>
            <a:pPr marL="457200" indent="-457200">
              <a:lnSpc>
                <a:spcPct val="110000"/>
              </a:lnSpc>
              <a:spcAft>
                <a:spcPts val="1200"/>
              </a:spcAft>
              <a:buFont typeface="Wingdings" panose="05000000000000000000" pitchFamily="2" charset="2"/>
              <a:buChar char="§"/>
            </a:pPr>
            <a:r>
              <a:rPr lang="en-US" sz="6200" dirty="0" smtClean="0">
                <a:solidFill>
                  <a:srgbClr val="002060"/>
                </a:solidFill>
              </a:rPr>
              <a:t>What impact did the medical complexity of the child and the social complexity of the child’s family have on </a:t>
            </a:r>
          </a:p>
          <a:p>
            <a:pPr marL="914400" indent="-457200">
              <a:lnSpc>
                <a:spcPct val="100000"/>
              </a:lnSpc>
              <a:spcBef>
                <a:spcPts val="0"/>
              </a:spcBef>
              <a:spcAft>
                <a:spcPts val="0"/>
              </a:spcAft>
              <a:buFont typeface="Arial" panose="020B0604020202020204" pitchFamily="34" charset="0"/>
              <a:buChar char="•"/>
            </a:pPr>
            <a:r>
              <a:rPr lang="en-US" sz="6200" dirty="0" smtClean="0">
                <a:solidFill>
                  <a:srgbClr val="002060"/>
                </a:solidFill>
              </a:rPr>
              <a:t>the type and number of encounters </a:t>
            </a:r>
            <a:r>
              <a:rPr lang="en-US" sz="8000" dirty="0" smtClean="0">
                <a:solidFill>
                  <a:srgbClr val="C00000"/>
                </a:solidFill>
              </a:rPr>
              <a:t>* </a:t>
            </a:r>
          </a:p>
          <a:p>
            <a:pPr marL="914400" indent="-457200">
              <a:lnSpc>
                <a:spcPct val="100000"/>
              </a:lnSpc>
              <a:spcBef>
                <a:spcPts val="0"/>
              </a:spcBef>
              <a:spcAft>
                <a:spcPts val="0"/>
              </a:spcAft>
              <a:buFont typeface="Arial" panose="020B0604020202020204" pitchFamily="34" charset="0"/>
              <a:buChar char="•"/>
            </a:pPr>
            <a:r>
              <a:rPr lang="en-US" sz="6200" dirty="0" smtClean="0">
                <a:solidFill>
                  <a:srgbClr val="002060"/>
                </a:solidFill>
              </a:rPr>
              <a:t>time spent on care coordination </a:t>
            </a:r>
            <a:r>
              <a:rPr lang="en-US" sz="6700" dirty="0" smtClean="0">
                <a:solidFill>
                  <a:srgbClr val="C00000"/>
                </a:solidFill>
              </a:rPr>
              <a:t>*</a:t>
            </a:r>
            <a:r>
              <a:rPr lang="en-US" sz="3800" dirty="0" smtClean="0">
                <a:solidFill>
                  <a:srgbClr val="002060"/>
                </a:solidFill>
              </a:rPr>
              <a:t> </a:t>
            </a:r>
          </a:p>
          <a:p>
            <a:pPr marL="914400" indent="-457200">
              <a:lnSpc>
                <a:spcPct val="100000"/>
              </a:lnSpc>
              <a:spcBef>
                <a:spcPts val="0"/>
              </a:spcBef>
              <a:spcAft>
                <a:spcPts val="0"/>
              </a:spcAft>
              <a:buFont typeface="Arial" panose="020B0604020202020204" pitchFamily="34" charset="0"/>
              <a:buChar char="•"/>
            </a:pPr>
            <a:r>
              <a:rPr lang="en-US" sz="6200" dirty="0">
                <a:solidFill>
                  <a:srgbClr val="002060"/>
                </a:solidFill>
              </a:rPr>
              <a:t>t</a:t>
            </a:r>
            <a:r>
              <a:rPr lang="en-US" sz="6200" dirty="0" smtClean="0">
                <a:solidFill>
                  <a:srgbClr val="002060"/>
                </a:solidFill>
              </a:rPr>
              <a:t>he range of activities that CMS Care Coordinators worked on? </a:t>
            </a:r>
            <a:r>
              <a:rPr lang="en-US" sz="6700" dirty="0" smtClean="0">
                <a:solidFill>
                  <a:srgbClr val="C00000"/>
                </a:solidFill>
              </a:rPr>
              <a:t>*</a:t>
            </a:r>
            <a:r>
              <a:rPr lang="en-US" sz="3800" dirty="0" smtClean="0">
                <a:solidFill>
                  <a:srgbClr val="C00000"/>
                </a:solidFill>
              </a:rPr>
              <a:t> </a:t>
            </a:r>
          </a:p>
          <a:p>
            <a:pPr marL="457200" indent="-457200">
              <a:lnSpc>
                <a:spcPct val="110000"/>
              </a:lnSpc>
              <a:spcAft>
                <a:spcPts val="1200"/>
              </a:spcAft>
              <a:buFont typeface="Wingdings" panose="05000000000000000000" pitchFamily="2" charset="2"/>
              <a:buChar char="§"/>
            </a:pPr>
            <a:r>
              <a:rPr lang="en-US" sz="6200" dirty="0" smtClean="0">
                <a:solidFill>
                  <a:srgbClr val="002060"/>
                </a:solidFill>
              </a:rPr>
              <a:t>Which types of care coordination were the most time-consuming?</a:t>
            </a:r>
          </a:p>
          <a:p>
            <a:pPr marL="457200" indent="-457200">
              <a:lnSpc>
                <a:spcPct val="110000"/>
              </a:lnSpc>
              <a:spcAft>
                <a:spcPts val="1200"/>
              </a:spcAft>
              <a:buFont typeface="Wingdings" panose="05000000000000000000" pitchFamily="2" charset="2"/>
              <a:buChar char="§"/>
            </a:pPr>
            <a:r>
              <a:rPr lang="en-US" sz="6200" dirty="0" smtClean="0">
                <a:solidFill>
                  <a:srgbClr val="002060"/>
                </a:solidFill>
              </a:rPr>
              <a:t>What were the most frequent methods used to provide care coordination? </a:t>
            </a:r>
            <a:r>
              <a:rPr lang="en-US" sz="6700" dirty="0" smtClean="0">
                <a:solidFill>
                  <a:srgbClr val="C00000"/>
                </a:solidFill>
              </a:rPr>
              <a:t>*</a:t>
            </a:r>
            <a:r>
              <a:rPr lang="en-US" sz="3800" dirty="0" smtClean="0">
                <a:solidFill>
                  <a:srgbClr val="002060"/>
                </a:solidFill>
              </a:rPr>
              <a:t> </a:t>
            </a:r>
          </a:p>
          <a:p>
            <a:pPr marL="457200" indent="-457200">
              <a:lnSpc>
                <a:spcPct val="110000"/>
              </a:lnSpc>
              <a:spcAft>
                <a:spcPts val="1200"/>
              </a:spcAft>
              <a:buFont typeface="Wingdings" panose="05000000000000000000" pitchFamily="2" charset="2"/>
              <a:buChar char="§"/>
            </a:pPr>
            <a:r>
              <a:rPr lang="en-US" sz="6200" dirty="0" smtClean="0">
                <a:solidFill>
                  <a:srgbClr val="002060"/>
                </a:solidFill>
              </a:rPr>
              <a:t>What were the outcomes of care coordination work by CMS?</a:t>
            </a:r>
          </a:p>
          <a:p>
            <a:pPr marL="457200" indent="-457200">
              <a:lnSpc>
                <a:spcPct val="110000"/>
              </a:lnSpc>
              <a:spcAft>
                <a:spcPts val="1200"/>
              </a:spcAft>
              <a:buFont typeface="Wingdings" panose="05000000000000000000" pitchFamily="2" charset="2"/>
              <a:buChar char="§"/>
            </a:pPr>
            <a:r>
              <a:rPr lang="en-US" sz="6200" dirty="0" smtClean="0">
                <a:solidFill>
                  <a:srgbClr val="002060"/>
                </a:solidFill>
              </a:rPr>
              <a:t>Costs of care coordination </a:t>
            </a:r>
            <a:r>
              <a:rPr lang="en-US" sz="6700" dirty="0" smtClean="0">
                <a:solidFill>
                  <a:srgbClr val="C00000"/>
                </a:solidFill>
              </a:rPr>
              <a:t>*</a:t>
            </a:r>
            <a:r>
              <a:rPr lang="en-US" sz="3800" dirty="0" smtClean="0">
                <a:solidFill>
                  <a:srgbClr val="C00000"/>
                </a:solidFill>
              </a:rPr>
              <a:t> </a:t>
            </a:r>
          </a:p>
          <a:p>
            <a:pPr marL="0" indent="0" algn="r">
              <a:lnSpc>
                <a:spcPct val="110000"/>
              </a:lnSpc>
              <a:spcAft>
                <a:spcPts val="1200"/>
              </a:spcAft>
              <a:buNone/>
            </a:pPr>
            <a:r>
              <a:rPr lang="en-US" sz="6200" dirty="0" smtClean="0">
                <a:solidFill>
                  <a:srgbClr val="C00000"/>
                </a:solidFill>
              </a:rPr>
              <a:t>* : comparisons to coordination in medical settings </a:t>
            </a:r>
            <a:endParaRPr lang="en-US" sz="6200" dirty="0">
              <a:solidFill>
                <a:srgbClr val="C00000"/>
              </a:solidFill>
            </a:endParaRPr>
          </a:p>
          <a:p>
            <a:pPr marL="457200" indent="-457200">
              <a:lnSpc>
                <a:spcPct val="110000"/>
              </a:lnSpc>
              <a:spcAft>
                <a:spcPts val="1200"/>
              </a:spcAft>
              <a:buFont typeface="Wingdings" panose="05000000000000000000" pitchFamily="2" charset="2"/>
              <a:buChar char="§"/>
            </a:pPr>
            <a:endParaRPr lang="en-US" sz="2400" dirty="0" smtClean="0">
              <a:solidFill>
                <a:srgbClr val="002060"/>
              </a:solidFill>
            </a:endParaRPr>
          </a:p>
        </p:txBody>
      </p:sp>
    </p:spTree>
    <p:extLst>
      <p:ext uri="{BB962C8B-B14F-4D97-AF65-F5344CB8AC3E}">
        <p14:creationId xmlns:p14="http://schemas.microsoft.com/office/powerpoint/2010/main" val="1012540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9026"/>
            <a:ext cx="10058400" cy="580713"/>
          </a:xfrm>
        </p:spPr>
        <p:txBody>
          <a:bodyPr>
            <a:normAutofit/>
          </a:bodyPr>
          <a:lstStyle/>
          <a:p>
            <a:pPr marL="457200" indent="-457200">
              <a:lnSpc>
                <a:spcPct val="100000"/>
              </a:lnSpc>
              <a:buFont typeface="Wingdings" panose="05000000000000000000" pitchFamily="2" charset="2"/>
              <a:buChar char="§"/>
            </a:pPr>
            <a:r>
              <a:rPr lang="en-US" sz="2800" dirty="0" smtClean="0">
                <a:solidFill>
                  <a:srgbClr val="002060"/>
                </a:solidFill>
              </a:rPr>
              <a:t>Methodology, Continued: Complexity</a:t>
            </a:r>
            <a:endParaRPr lang="en-US" sz="2800" dirty="0">
              <a:solidFill>
                <a:srgbClr val="002060"/>
              </a:solidFill>
            </a:endParaRPr>
          </a:p>
        </p:txBody>
      </p:sp>
      <p:sp>
        <p:nvSpPr>
          <p:cNvPr id="3" name="Content Placeholder 2"/>
          <p:cNvSpPr>
            <a:spLocks noGrp="1"/>
          </p:cNvSpPr>
          <p:nvPr>
            <p:ph idx="1"/>
          </p:nvPr>
        </p:nvSpPr>
        <p:spPr>
          <a:xfrm>
            <a:off x="312530" y="927724"/>
            <a:ext cx="11469188" cy="3748393"/>
          </a:xfrm>
        </p:spPr>
        <p:txBody>
          <a:bodyPr>
            <a:normAutofit fontScale="92500" lnSpcReduction="10000"/>
          </a:bodyPr>
          <a:lstStyle/>
          <a:p>
            <a:pPr marL="457200" indent="-457200">
              <a:lnSpc>
                <a:spcPct val="110000"/>
              </a:lnSpc>
              <a:spcBef>
                <a:spcPts val="0"/>
              </a:spcBef>
              <a:spcAft>
                <a:spcPts val="0"/>
              </a:spcAft>
              <a:buFont typeface="Wingdings" panose="05000000000000000000" pitchFamily="2" charset="2"/>
              <a:buChar char="§"/>
            </a:pPr>
            <a:r>
              <a:rPr lang="en-US" sz="2400" dirty="0" smtClean="0">
                <a:solidFill>
                  <a:srgbClr val="002060"/>
                </a:solidFill>
              </a:rPr>
              <a:t>Medical Complexity (Sum of PCP + medical specialists): </a:t>
            </a:r>
          </a:p>
          <a:p>
            <a:pPr marL="0" indent="0">
              <a:lnSpc>
                <a:spcPct val="110000"/>
              </a:lnSpc>
              <a:spcBef>
                <a:spcPts val="0"/>
              </a:spcBef>
              <a:spcAft>
                <a:spcPts val="0"/>
              </a:spcAft>
              <a:buNone/>
            </a:pPr>
            <a:r>
              <a:rPr lang="en-US" b="1" dirty="0" smtClean="0"/>
              <a:t>	</a:t>
            </a:r>
            <a:r>
              <a:rPr lang="en-US" b="1" dirty="0" smtClean="0">
                <a:solidFill>
                  <a:srgbClr val="002060"/>
                </a:solidFill>
              </a:rPr>
              <a:t>Mild</a:t>
            </a:r>
            <a:r>
              <a:rPr lang="en-US" dirty="0" smtClean="0">
                <a:solidFill>
                  <a:srgbClr val="002060"/>
                </a:solidFill>
              </a:rPr>
              <a:t> </a:t>
            </a:r>
            <a:r>
              <a:rPr lang="en-US" dirty="0">
                <a:solidFill>
                  <a:srgbClr val="002060"/>
                </a:solidFill>
              </a:rPr>
              <a:t>= 1      </a:t>
            </a:r>
            <a:r>
              <a:rPr lang="en-US" b="1" dirty="0">
                <a:solidFill>
                  <a:srgbClr val="002060"/>
                </a:solidFill>
              </a:rPr>
              <a:t>Moderate</a:t>
            </a:r>
            <a:r>
              <a:rPr lang="en-US" dirty="0">
                <a:solidFill>
                  <a:srgbClr val="002060"/>
                </a:solidFill>
              </a:rPr>
              <a:t> = 2-3        </a:t>
            </a:r>
            <a:r>
              <a:rPr lang="en-US" b="1" dirty="0">
                <a:solidFill>
                  <a:srgbClr val="002060"/>
                </a:solidFill>
              </a:rPr>
              <a:t>Intense</a:t>
            </a:r>
            <a:r>
              <a:rPr lang="en-US" dirty="0">
                <a:solidFill>
                  <a:srgbClr val="002060"/>
                </a:solidFill>
              </a:rPr>
              <a:t> = 4</a:t>
            </a:r>
            <a:r>
              <a:rPr lang="en-US" dirty="0" smtClean="0">
                <a:solidFill>
                  <a:srgbClr val="002060"/>
                </a:solidFill>
              </a:rPr>
              <a:t>+</a:t>
            </a:r>
          </a:p>
          <a:p>
            <a:pPr marL="0" indent="0">
              <a:lnSpc>
                <a:spcPct val="110000"/>
              </a:lnSpc>
              <a:spcBef>
                <a:spcPts val="0"/>
              </a:spcBef>
              <a:spcAft>
                <a:spcPts val="0"/>
              </a:spcAft>
              <a:buNone/>
            </a:pPr>
            <a:endParaRPr lang="en-US" dirty="0">
              <a:solidFill>
                <a:srgbClr val="002060"/>
              </a:solidFill>
            </a:endParaRPr>
          </a:p>
          <a:p>
            <a:pPr marL="0" indent="0">
              <a:lnSpc>
                <a:spcPct val="110000"/>
              </a:lnSpc>
              <a:spcBef>
                <a:spcPts val="0"/>
              </a:spcBef>
              <a:spcAft>
                <a:spcPts val="0"/>
              </a:spcAft>
              <a:buNone/>
            </a:pPr>
            <a:r>
              <a:rPr lang="en-US" dirty="0" smtClean="0">
                <a:solidFill>
                  <a:srgbClr val="002060"/>
                </a:solidFill>
              </a:rPr>
              <a:t>	(Note: chart review was performed for 288 clients where medical complexity was unclear)</a:t>
            </a:r>
          </a:p>
          <a:p>
            <a:pPr marL="0" indent="0">
              <a:lnSpc>
                <a:spcPct val="110000"/>
              </a:lnSpc>
              <a:spcBef>
                <a:spcPts val="0"/>
              </a:spcBef>
              <a:spcAft>
                <a:spcPts val="0"/>
              </a:spcAft>
              <a:buNone/>
            </a:pPr>
            <a:endParaRPr lang="en-US" dirty="0" smtClean="0">
              <a:solidFill>
                <a:srgbClr val="002060"/>
              </a:solidFill>
            </a:endParaRPr>
          </a:p>
          <a:p>
            <a:pPr marL="0" indent="0">
              <a:lnSpc>
                <a:spcPct val="110000"/>
              </a:lnSpc>
              <a:spcBef>
                <a:spcPts val="0"/>
              </a:spcBef>
              <a:spcAft>
                <a:spcPts val="0"/>
              </a:spcAft>
              <a:buNone/>
            </a:pPr>
            <a:endParaRPr lang="en-US" sz="1200" dirty="0" smtClean="0">
              <a:solidFill>
                <a:srgbClr val="FF0000"/>
              </a:solidFill>
            </a:endParaRPr>
          </a:p>
          <a:p>
            <a:pPr marL="457200" indent="-457200">
              <a:lnSpc>
                <a:spcPct val="110000"/>
              </a:lnSpc>
              <a:spcBef>
                <a:spcPts val="0"/>
              </a:spcBef>
              <a:spcAft>
                <a:spcPts val="0"/>
              </a:spcAft>
              <a:buFont typeface="Wingdings" panose="05000000000000000000" pitchFamily="2" charset="2"/>
              <a:buChar char="§"/>
            </a:pPr>
            <a:r>
              <a:rPr lang="en-US" sz="2400" dirty="0" smtClean="0">
                <a:solidFill>
                  <a:srgbClr val="002060"/>
                </a:solidFill>
              </a:rPr>
              <a:t>Family/Social Complexity (number of social barriers and ACE’s):</a:t>
            </a:r>
          </a:p>
          <a:p>
            <a:pPr marL="0" indent="0">
              <a:lnSpc>
                <a:spcPct val="110000"/>
              </a:lnSpc>
              <a:spcBef>
                <a:spcPts val="0"/>
              </a:spcBef>
              <a:spcAft>
                <a:spcPts val="0"/>
              </a:spcAft>
              <a:buNone/>
            </a:pPr>
            <a:r>
              <a:rPr lang="en-US" b="1" dirty="0" smtClean="0"/>
              <a:t>	</a:t>
            </a:r>
            <a:r>
              <a:rPr lang="en-US" b="1" dirty="0" smtClean="0">
                <a:solidFill>
                  <a:srgbClr val="002060"/>
                </a:solidFill>
              </a:rPr>
              <a:t>None</a:t>
            </a:r>
            <a:r>
              <a:rPr lang="en-US" dirty="0" smtClean="0">
                <a:solidFill>
                  <a:srgbClr val="002060"/>
                </a:solidFill>
              </a:rPr>
              <a:t> </a:t>
            </a:r>
            <a:r>
              <a:rPr lang="en-US" dirty="0">
                <a:solidFill>
                  <a:srgbClr val="002060"/>
                </a:solidFill>
              </a:rPr>
              <a:t>= 0 </a:t>
            </a:r>
            <a:r>
              <a:rPr lang="en-US" dirty="0" smtClean="0">
                <a:solidFill>
                  <a:srgbClr val="002060"/>
                </a:solidFill>
              </a:rPr>
              <a:t>      </a:t>
            </a:r>
            <a:r>
              <a:rPr lang="en-US" b="1" dirty="0" smtClean="0">
                <a:solidFill>
                  <a:srgbClr val="002060"/>
                </a:solidFill>
              </a:rPr>
              <a:t>Mild</a:t>
            </a:r>
            <a:r>
              <a:rPr lang="en-US" dirty="0" smtClean="0">
                <a:solidFill>
                  <a:srgbClr val="002060"/>
                </a:solidFill>
              </a:rPr>
              <a:t> </a:t>
            </a:r>
            <a:r>
              <a:rPr lang="en-US" dirty="0">
                <a:solidFill>
                  <a:srgbClr val="002060"/>
                </a:solidFill>
              </a:rPr>
              <a:t>= 1      </a:t>
            </a:r>
            <a:r>
              <a:rPr lang="en-US" b="1" dirty="0">
                <a:solidFill>
                  <a:srgbClr val="002060"/>
                </a:solidFill>
              </a:rPr>
              <a:t>Moderate</a:t>
            </a:r>
            <a:r>
              <a:rPr lang="en-US" dirty="0">
                <a:solidFill>
                  <a:srgbClr val="002060"/>
                </a:solidFill>
              </a:rPr>
              <a:t> = 2-3        </a:t>
            </a:r>
            <a:r>
              <a:rPr lang="en-US" b="1" dirty="0">
                <a:solidFill>
                  <a:srgbClr val="002060"/>
                </a:solidFill>
              </a:rPr>
              <a:t>Intense</a:t>
            </a:r>
            <a:r>
              <a:rPr lang="en-US" dirty="0">
                <a:solidFill>
                  <a:srgbClr val="002060"/>
                </a:solidFill>
              </a:rPr>
              <a:t> = 4</a:t>
            </a:r>
            <a:r>
              <a:rPr lang="en-US" dirty="0" smtClean="0">
                <a:solidFill>
                  <a:srgbClr val="002060"/>
                </a:solidFill>
              </a:rPr>
              <a:t>+</a:t>
            </a:r>
          </a:p>
          <a:p>
            <a:pPr marL="0" indent="0">
              <a:lnSpc>
                <a:spcPct val="110000"/>
              </a:lnSpc>
              <a:spcBef>
                <a:spcPts val="0"/>
              </a:spcBef>
              <a:spcAft>
                <a:spcPts val="0"/>
              </a:spcAft>
              <a:buNone/>
            </a:pPr>
            <a:endParaRPr lang="en-US" sz="1000" dirty="0">
              <a:solidFill>
                <a:srgbClr val="002060"/>
              </a:solidFill>
            </a:endParaRPr>
          </a:p>
          <a:p>
            <a:pPr marL="384039" lvl="2" indent="0">
              <a:buNone/>
            </a:pPr>
            <a:r>
              <a:rPr lang="en-US" sz="2000" dirty="0" smtClean="0">
                <a:solidFill>
                  <a:srgbClr val="002060"/>
                </a:solidFill>
              </a:rPr>
              <a:t>	CYFD involvement		Domestic Violence		Food </a:t>
            </a:r>
            <a:r>
              <a:rPr lang="en-US" sz="2000" dirty="0">
                <a:solidFill>
                  <a:srgbClr val="002060"/>
                </a:solidFill>
              </a:rPr>
              <a:t>Access </a:t>
            </a:r>
          </a:p>
          <a:p>
            <a:pPr marL="201163" lvl="1" indent="0">
              <a:buNone/>
            </a:pPr>
            <a:r>
              <a:rPr lang="en-US" sz="2000" dirty="0" smtClean="0">
                <a:solidFill>
                  <a:srgbClr val="002060"/>
                </a:solidFill>
              </a:rPr>
              <a:t>	Language Barrier		Parent died			Parent divorced/separated</a:t>
            </a:r>
            <a:endParaRPr lang="en-US" sz="2000" dirty="0">
              <a:solidFill>
                <a:srgbClr val="002060"/>
              </a:solidFill>
            </a:endParaRPr>
          </a:p>
          <a:p>
            <a:pPr marL="201163" lvl="1" indent="0">
              <a:buNone/>
            </a:pPr>
            <a:r>
              <a:rPr lang="en-US" sz="2000" dirty="0" smtClean="0">
                <a:solidFill>
                  <a:srgbClr val="002060"/>
                </a:solidFill>
              </a:rPr>
              <a:t>	Parent incarcerated		Parent </a:t>
            </a:r>
            <a:r>
              <a:rPr lang="en-US" sz="2000" dirty="0">
                <a:solidFill>
                  <a:srgbClr val="002060"/>
                </a:solidFill>
              </a:rPr>
              <a:t>mentally </a:t>
            </a:r>
            <a:r>
              <a:rPr lang="en-US" sz="2000" dirty="0" smtClean="0">
                <a:solidFill>
                  <a:srgbClr val="002060"/>
                </a:solidFill>
              </a:rPr>
              <a:t>ill		Poverty</a:t>
            </a:r>
            <a:endParaRPr lang="en-US" sz="2000" dirty="0">
              <a:solidFill>
                <a:srgbClr val="002060"/>
              </a:solidFill>
            </a:endParaRPr>
          </a:p>
          <a:p>
            <a:pPr marL="201163" lvl="1" indent="0">
              <a:buNone/>
            </a:pPr>
            <a:r>
              <a:rPr lang="en-US" sz="2000" dirty="0" smtClean="0">
                <a:solidFill>
                  <a:srgbClr val="002060"/>
                </a:solidFill>
              </a:rPr>
              <a:t>	Substance Abuse		Transportation access		Undocumented</a:t>
            </a:r>
            <a:endParaRPr lang="en-US" sz="2000" dirty="0">
              <a:solidFill>
                <a:srgbClr val="002060"/>
              </a:solidFill>
            </a:endParaRPr>
          </a:p>
          <a:p>
            <a:pPr marL="0" indent="0">
              <a:lnSpc>
                <a:spcPct val="110000"/>
              </a:lnSpc>
              <a:spcBef>
                <a:spcPts val="0"/>
              </a:spcBef>
              <a:spcAft>
                <a:spcPts val="0"/>
              </a:spcAft>
              <a:buNone/>
            </a:pPr>
            <a:endParaRPr lang="en-US" sz="2400" dirty="0" smtClean="0">
              <a:solidFill>
                <a:srgbClr val="002060"/>
              </a:solidFill>
            </a:endParaRPr>
          </a:p>
        </p:txBody>
      </p:sp>
      <p:cxnSp>
        <p:nvCxnSpPr>
          <p:cNvPr id="4" name="Straight Connector 3"/>
          <p:cNvCxnSpPr/>
          <p:nvPr/>
        </p:nvCxnSpPr>
        <p:spPr>
          <a:xfrm>
            <a:off x="535876" y="747963"/>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35360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9026"/>
            <a:ext cx="10058400" cy="580713"/>
          </a:xfrm>
        </p:spPr>
        <p:txBody>
          <a:bodyPr>
            <a:normAutofit/>
          </a:bodyPr>
          <a:lstStyle/>
          <a:p>
            <a:pPr marL="457200" indent="-457200">
              <a:lnSpc>
                <a:spcPct val="100000"/>
              </a:lnSpc>
              <a:buFont typeface="Wingdings" panose="05000000000000000000" pitchFamily="2" charset="2"/>
              <a:buChar char="§"/>
            </a:pPr>
            <a:r>
              <a:rPr lang="en-US" sz="2800" dirty="0" smtClean="0">
                <a:solidFill>
                  <a:srgbClr val="002060"/>
                </a:solidFill>
              </a:rPr>
              <a:t>Methodology, Continued: Care Coordination Needs</a:t>
            </a:r>
            <a:endParaRPr lang="en-US" sz="2800" dirty="0">
              <a:solidFill>
                <a:srgbClr val="002060"/>
              </a:solidFill>
            </a:endParaRPr>
          </a:p>
        </p:txBody>
      </p:sp>
      <p:sp>
        <p:nvSpPr>
          <p:cNvPr id="3" name="Content Placeholder 2"/>
          <p:cNvSpPr>
            <a:spLocks noGrp="1"/>
          </p:cNvSpPr>
          <p:nvPr>
            <p:ph idx="1"/>
          </p:nvPr>
        </p:nvSpPr>
        <p:spPr>
          <a:xfrm>
            <a:off x="391886" y="971751"/>
            <a:ext cx="6818811" cy="4828158"/>
          </a:xfrm>
        </p:spPr>
        <p:txBody>
          <a:bodyPr>
            <a:normAutofit fontScale="92500" lnSpcReduction="10000"/>
          </a:bodyPr>
          <a:lstStyle/>
          <a:p>
            <a:pPr marL="287338" indent="-265113">
              <a:lnSpc>
                <a:spcPct val="110000"/>
              </a:lnSpc>
              <a:spcBef>
                <a:spcPts val="0"/>
              </a:spcBef>
              <a:spcAft>
                <a:spcPts val="0"/>
              </a:spcAft>
              <a:buFont typeface="Wingdings" panose="05000000000000000000" pitchFamily="2" charset="2"/>
              <a:buChar char="§"/>
            </a:pPr>
            <a:r>
              <a:rPr lang="en-US" sz="1900" dirty="0" smtClean="0">
                <a:solidFill>
                  <a:srgbClr val="002060"/>
                </a:solidFill>
              </a:rPr>
              <a:t>Advocacy					</a:t>
            </a:r>
          </a:p>
          <a:p>
            <a:pPr marL="287338" indent="-265113">
              <a:lnSpc>
                <a:spcPct val="110000"/>
              </a:lnSpc>
              <a:spcBef>
                <a:spcPts val="0"/>
              </a:spcBef>
              <a:spcAft>
                <a:spcPts val="0"/>
              </a:spcAft>
              <a:buFont typeface="Wingdings" panose="05000000000000000000" pitchFamily="2" charset="2"/>
              <a:buChar char="§"/>
            </a:pPr>
            <a:r>
              <a:rPr lang="en-US" sz="1900" dirty="0" smtClean="0">
                <a:solidFill>
                  <a:srgbClr val="002060"/>
                </a:solidFill>
              </a:rPr>
              <a:t>Behavioral/ Developmental/ Mental Health		</a:t>
            </a:r>
            <a:r>
              <a:rPr lang="en-US" sz="1900" dirty="0" smtClean="0">
                <a:solidFill>
                  <a:srgbClr val="002060"/>
                </a:solidFill>
                <a:sym typeface="Wingdings" panose="05000000000000000000" pitchFamily="2" charset="2"/>
              </a:rPr>
              <a:t> </a:t>
            </a:r>
          </a:p>
          <a:p>
            <a:pPr marL="287338" indent="-265113">
              <a:lnSpc>
                <a:spcPct val="110000"/>
              </a:lnSpc>
              <a:spcBef>
                <a:spcPts val="0"/>
              </a:spcBef>
              <a:spcAft>
                <a:spcPts val="0"/>
              </a:spcAft>
              <a:buFont typeface="Wingdings" panose="05000000000000000000" pitchFamily="2" charset="2"/>
              <a:buChar char="§"/>
            </a:pPr>
            <a:r>
              <a:rPr lang="en-US" sz="1900" dirty="0" smtClean="0">
                <a:solidFill>
                  <a:srgbClr val="002060"/>
                </a:solidFill>
              </a:rPr>
              <a:t>Clinical management			</a:t>
            </a:r>
            <a:r>
              <a:rPr lang="en-US" sz="1900" dirty="0" smtClean="0">
                <a:solidFill>
                  <a:srgbClr val="002060"/>
                </a:solidFill>
                <a:sym typeface="Wingdings" panose="05000000000000000000" pitchFamily="2" charset="2"/>
              </a:rPr>
              <a:t> 	 </a:t>
            </a:r>
          </a:p>
          <a:p>
            <a:pPr marL="287338" indent="-265113">
              <a:lnSpc>
                <a:spcPct val="110000"/>
              </a:lnSpc>
              <a:spcBef>
                <a:spcPts val="0"/>
              </a:spcBef>
              <a:spcAft>
                <a:spcPts val="0"/>
              </a:spcAft>
              <a:buFont typeface="Wingdings" panose="05000000000000000000" pitchFamily="2" charset="2"/>
              <a:buChar char="§"/>
            </a:pPr>
            <a:r>
              <a:rPr lang="en-US" sz="1900" dirty="0" smtClean="0">
                <a:solidFill>
                  <a:srgbClr val="002060"/>
                </a:solidFill>
              </a:rPr>
              <a:t>Coordinating appointments (</a:t>
            </a:r>
            <a:r>
              <a:rPr lang="en-US" sz="1900" dirty="0">
                <a:solidFill>
                  <a:srgbClr val="002060"/>
                </a:solidFill>
              </a:rPr>
              <a:t>housing, transportation, resources)</a:t>
            </a:r>
          </a:p>
          <a:p>
            <a:pPr marL="287338" indent="-265113">
              <a:lnSpc>
                <a:spcPct val="110000"/>
              </a:lnSpc>
              <a:spcBef>
                <a:spcPts val="0"/>
              </a:spcBef>
              <a:spcAft>
                <a:spcPts val="0"/>
              </a:spcAft>
              <a:buFont typeface="Wingdings" panose="05000000000000000000" pitchFamily="2" charset="2"/>
              <a:buChar char="§"/>
            </a:pPr>
            <a:r>
              <a:rPr lang="en-US" sz="1900" dirty="0" smtClean="0">
                <a:solidFill>
                  <a:srgbClr val="002060"/>
                </a:solidFill>
              </a:rPr>
              <a:t>Coordination </a:t>
            </a:r>
            <a:r>
              <a:rPr lang="en-US" sz="1900" dirty="0">
                <a:solidFill>
                  <a:srgbClr val="002060"/>
                </a:solidFill>
              </a:rPr>
              <a:t>of services (schools, agencies, </a:t>
            </a:r>
            <a:r>
              <a:rPr lang="en-US" sz="1900" dirty="0" smtClean="0">
                <a:solidFill>
                  <a:srgbClr val="002060"/>
                </a:solidFill>
              </a:rPr>
              <a:t>therapists)</a:t>
            </a:r>
          </a:p>
          <a:p>
            <a:pPr marL="287338" indent="-265113">
              <a:lnSpc>
                <a:spcPct val="110000"/>
              </a:lnSpc>
              <a:spcBef>
                <a:spcPts val="0"/>
              </a:spcBef>
              <a:spcAft>
                <a:spcPts val="0"/>
              </a:spcAft>
              <a:buFont typeface="Wingdings" panose="05000000000000000000" pitchFamily="2" charset="2"/>
              <a:buChar char="§"/>
            </a:pPr>
            <a:r>
              <a:rPr lang="en-US" sz="1900" dirty="0" smtClean="0">
                <a:solidFill>
                  <a:srgbClr val="002060"/>
                </a:solidFill>
              </a:rPr>
              <a:t>DME						</a:t>
            </a:r>
            <a:r>
              <a:rPr lang="en-US" sz="1900" dirty="0" smtClean="0">
                <a:solidFill>
                  <a:srgbClr val="002060"/>
                </a:solidFill>
                <a:sym typeface="Wingdings" panose="05000000000000000000" pitchFamily="2" charset="2"/>
              </a:rPr>
              <a:t> </a:t>
            </a:r>
          </a:p>
          <a:p>
            <a:pPr marL="287338" indent="-265113">
              <a:lnSpc>
                <a:spcPct val="110000"/>
              </a:lnSpc>
              <a:spcBef>
                <a:spcPts val="0"/>
              </a:spcBef>
              <a:spcAft>
                <a:spcPts val="0"/>
              </a:spcAft>
              <a:buFont typeface="Wingdings" panose="05000000000000000000" pitchFamily="2" charset="2"/>
              <a:buChar char="§"/>
            </a:pPr>
            <a:r>
              <a:rPr lang="en-US" sz="1900" dirty="0" smtClean="0">
                <a:solidFill>
                  <a:srgbClr val="002060"/>
                </a:solidFill>
              </a:rPr>
              <a:t>Education</a:t>
            </a:r>
            <a:r>
              <a:rPr lang="en-US" sz="1900" dirty="0">
                <a:solidFill>
                  <a:srgbClr val="002060"/>
                </a:solidFill>
              </a:rPr>
              <a:t>, IEP &amp; 504s </a:t>
            </a:r>
          </a:p>
          <a:p>
            <a:pPr marL="287338" indent="-265113">
              <a:lnSpc>
                <a:spcPct val="110000"/>
              </a:lnSpc>
              <a:spcBef>
                <a:spcPts val="0"/>
              </a:spcBef>
              <a:spcAft>
                <a:spcPts val="0"/>
              </a:spcAft>
              <a:buFont typeface="Wingdings" panose="05000000000000000000" pitchFamily="2" charset="2"/>
              <a:buChar char="§"/>
            </a:pPr>
            <a:r>
              <a:rPr lang="en-US" sz="1900" dirty="0" smtClean="0">
                <a:solidFill>
                  <a:srgbClr val="002060"/>
                </a:solidFill>
              </a:rPr>
              <a:t>Follow-up/referrals</a:t>
            </a:r>
            <a:endParaRPr lang="en-US" sz="1900" dirty="0">
              <a:solidFill>
                <a:srgbClr val="002060"/>
              </a:solidFill>
            </a:endParaRPr>
          </a:p>
          <a:p>
            <a:pPr marL="287338" indent="-265113">
              <a:lnSpc>
                <a:spcPct val="110000"/>
              </a:lnSpc>
              <a:spcBef>
                <a:spcPts val="0"/>
              </a:spcBef>
              <a:spcAft>
                <a:spcPts val="0"/>
              </a:spcAft>
              <a:buFont typeface="Wingdings" panose="05000000000000000000" pitchFamily="2" charset="2"/>
              <a:buChar char="§"/>
            </a:pPr>
            <a:r>
              <a:rPr lang="en-US" sz="1900" dirty="0" smtClean="0">
                <a:solidFill>
                  <a:srgbClr val="002060"/>
                </a:solidFill>
              </a:rPr>
              <a:t>Guardianship</a:t>
            </a:r>
            <a:endParaRPr lang="en-US" sz="1900" dirty="0">
              <a:solidFill>
                <a:srgbClr val="002060"/>
              </a:solidFill>
            </a:endParaRPr>
          </a:p>
          <a:p>
            <a:pPr marL="287338" indent="-265113">
              <a:lnSpc>
                <a:spcPct val="110000"/>
              </a:lnSpc>
              <a:spcBef>
                <a:spcPts val="0"/>
              </a:spcBef>
              <a:spcAft>
                <a:spcPts val="0"/>
              </a:spcAft>
              <a:buFont typeface="Wingdings" panose="05000000000000000000" pitchFamily="2" charset="2"/>
              <a:buChar char="§"/>
            </a:pPr>
            <a:r>
              <a:rPr lang="en-US" sz="1900" dirty="0" smtClean="0">
                <a:solidFill>
                  <a:srgbClr val="002060"/>
                </a:solidFill>
              </a:rPr>
              <a:t>Insurance </a:t>
            </a:r>
            <a:r>
              <a:rPr lang="en-US" sz="1900" dirty="0">
                <a:solidFill>
                  <a:srgbClr val="002060"/>
                </a:solidFill>
              </a:rPr>
              <a:t>Coverage/ Reimbursement</a:t>
            </a:r>
          </a:p>
          <a:p>
            <a:pPr marL="287338" indent="-265113">
              <a:lnSpc>
                <a:spcPct val="110000"/>
              </a:lnSpc>
              <a:spcBef>
                <a:spcPts val="0"/>
              </a:spcBef>
              <a:spcAft>
                <a:spcPts val="0"/>
              </a:spcAft>
              <a:buFont typeface="Wingdings" panose="05000000000000000000" pitchFamily="2" charset="2"/>
              <a:buChar char="§"/>
            </a:pPr>
            <a:r>
              <a:rPr lang="en-US" sz="1900" dirty="0" smtClean="0">
                <a:solidFill>
                  <a:srgbClr val="002060"/>
                </a:solidFill>
              </a:rPr>
              <a:t>Legal</a:t>
            </a:r>
            <a:r>
              <a:rPr lang="en-US" sz="1900" dirty="0">
                <a:solidFill>
                  <a:srgbClr val="002060"/>
                </a:solidFill>
              </a:rPr>
              <a:t>/ </a:t>
            </a:r>
            <a:r>
              <a:rPr lang="en-US" sz="1900" dirty="0" smtClean="0">
                <a:solidFill>
                  <a:srgbClr val="002060"/>
                </a:solidFill>
              </a:rPr>
              <a:t>Judicial</a:t>
            </a:r>
          </a:p>
          <a:p>
            <a:pPr marL="287338" indent="-265113">
              <a:lnSpc>
                <a:spcPct val="110000"/>
              </a:lnSpc>
              <a:spcBef>
                <a:spcPts val="0"/>
              </a:spcBef>
              <a:spcAft>
                <a:spcPts val="0"/>
              </a:spcAft>
              <a:buFont typeface="Wingdings" panose="05000000000000000000" pitchFamily="2" charset="2"/>
              <a:buChar char="§"/>
            </a:pPr>
            <a:r>
              <a:rPr lang="en-US" sz="1900" dirty="0" smtClean="0">
                <a:solidFill>
                  <a:srgbClr val="002060"/>
                </a:solidFill>
              </a:rPr>
              <a:t>Navigating </a:t>
            </a:r>
            <a:r>
              <a:rPr lang="en-US" sz="1900" dirty="0">
                <a:solidFill>
                  <a:srgbClr val="002060"/>
                </a:solidFill>
              </a:rPr>
              <a:t>Medicaid and Waivers</a:t>
            </a:r>
          </a:p>
          <a:p>
            <a:pPr marL="287338" indent="-265113">
              <a:lnSpc>
                <a:spcPct val="110000"/>
              </a:lnSpc>
              <a:spcBef>
                <a:spcPts val="0"/>
              </a:spcBef>
              <a:spcAft>
                <a:spcPts val="0"/>
              </a:spcAft>
              <a:buFont typeface="Wingdings" panose="05000000000000000000" pitchFamily="2" charset="2"/>
              <a:buChar char="§"/>
            </a:pPr>
            <a:r>
              <a:rPr lang="en-US" sz="1900" dirty="0" smtClean="0">
                <a:solidFill>
                  <a:srgbClr val="002060"/>
                </a:solidFill>
              </a:rPr>
              <a:t>Nutrition</a:t>
            </a:r>
            <a:r>
              <a:rPr lang="en-US" sz="1900" dirty="0">
                <a:solidFill>
                  <a:srgbClr val="002060"/>
                </a:solidFill>
              </a:rPr>
              <a:t>, Food Access  </a:t>
            </a:r>
          </a:p>
          <a:p>
            <a:pPr marL="287338" indent="-265113">
              <a:lnSpc>
                <a:spcPct val="110000"/>
              </a:lnSpc>
              <a:spcBef>
                <a:spcPts val="0"/>
              </a:spcBef>
              <a:spcAft>
                <a:spcPts val="0"/>
              </a:spcAft>
              <a:buFont typeface="Wingdings" panose="05000000000000000000" pitchFamily="2" charset="2"/>
              <a:buChar char="§"/>
            </a:pPr>
            <a:r>
              <a:rPr lang="en-US" sz="1900" dirty="0" smtClean="0">
                <a:solidFill>
                  <a:srgbClr val="002060"/>
                </a:solidFill>
              </a:rPr>
              <a:t>Prescription </a:t>
            </a:r>
            <a:r>
              <a:rPr lang="en-US" sz="1900" dirty="0">
                <a:solidFill>
                  <a:srgbClr val="002060"/>
                </a:solidFill>
              </a:rPr>
              <a:t>issues                                      </a:t>
            </a:r>
          </a:p>
          <a:p>
            <a:pPr>
              <a:lnSpc>
                <a:spcPct val="110000"/>
              </a:lnSpc>
              <a:spcBef>
                <a:spcPts val="0"/>
              </a:spcBef>
              <a:spcAft>
                <a:spcPts val="0"/>
              </a:spcAft>
            </a:pPr>
            <a:endParaRPr lang="en-US" dirty="0"/>
          </a:p>
          <a:p>
            <a:pPr>
              <a:lnSpc>
                <a:spcPct val="110000"/>
              </a:lnSpc>
              <a:spcBef>
                <a:spcPts val="0"/>
              </a:spcBef>
              <a:spcAft>
                <a:spcPts val="0"/>
              </a:spcAft>
            </a:pPr>
            <a:r>
              <a:rPr lang="en-US" dirty="0"/>
              <a:t> </a:t>
            </a:r>
          </a:p>
          <a:p>
            <a:pPr>
              <a:lnSpc>
                <a:spcPct val="110000"/>
              </a:lnSpc>
              <a:spcBef>
                <a:spcPts val="0"/>
              </a:spcBef>
              <a:spcAft>
                <a:spcPts val="0"/>
              </a:spcAft>
            </a:pPr>
            <a:r>
              <a:rPr lang="en-US" dirty="0"/>
              <a:t> </a:t>
            </a:r>
          </a:p>
          <a:p>
            <a:pPr marL="457200" indent="-457200">
              <a:lnSpc>
                <a:spcPct val="110000"/>
              </a:lnSpc>
              <a:spcBef>
                <a:spcPts val="0"/>
              </a:spcBef>
              <a:spcAft>
                <a:spcPts val="0"/>
              </a:spcAft>
              <a:buFont typeface="Wingdings" panose="05000000000000000000" pitchFamily="2" charset="2"/>
              <a:buChar char="§"/>
            </a:pPr>
            <a:endParaRPr lang="en-US" sz="2400" dirty="0" smtClean="0">
              <a:solidFill>
                <a:srgbClr val="002060"/>
              </a:solidFill>
            </a:endParaRPr>
          </a:p>
        </p:txBody>
      </p:sp>
      <p:cxnSp>
        <p:nvCxnSpPr>
          <p:cNvPr id="4" name="Straight Connector 3"/>
          <p:cNvCxnSpPr/>
          <p:nvPr/>
        </p:nvCxnSpPr>
        <p:spPr>
          <a:xfrm>
            <a:off x="535876" y="765381"/>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8778240" y="1114697"/>
            <a:ext cx="2595154" cy="4798423"/>
          </a:xfrm>
          <a:prstGeom prst="rect">
            <a:avLst/>
          </a:prstGeom>
          <a:noFill/>
        </p:spPr>
        <p:txBody>
          <a:bodyPr wrap="square" rtlCol="0">
            <a:spAutoFit/>
          </a:bodyPr>
          <a:lstStyle/>
          <a:p>
            <a:endParaRPr lang="en-US" dirty="0"/>
          </a:p>
        </p:txBody>
      </p:sp>
      <p:sp>
        <p:nvSpPr>
          <p:cNvPr id="6" name="TextBox 5"/>
          <p:cNvSpPr txBox="1"/>
          <p:nvPr/>
        </p:nvSpPr>
        <p:spPr>
          <a:xfrm>
            <a:off x="7872549" y="1114697"/>
            <a:ext cx="3762102" cy="1798954"/>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dirty="0">
                <a:solidFill>
                  <a:srgbClr val="002060"/>
                </a:solidFill>
              </a:rPr>
              <a:t>Respite</a:t>
            </a:r>
          </a:p>
          <a:p>
            <a:pPr marL="285750" indent="-285750">
              <a:buClr>
                <a:srgbClr val="C00000"/>
              </a:buClr>
              <a:buFont typeface="Wingdings" panose="05000000000000000000" pitchFamily="2" charset="2"/>
              <a:buChar char="§"/>
            </a:pPr>
            <a:r>
              <a:rPr lang="en-US" dirty="0">
                <a:solidFill>
                  <a:srgbClr val="002060"/>
                </a:solidFill>
              </a:rPr>
              <a:t>School</a:t>
            </a:r>
          </a:p>
          <a:p>
            <a:pPr marL="285750" indent="-285750">
              <a:buClr>
                <a:srgbClr val="C00000"/>
              </a:buClr>
              <a:buFont typeface="Wingdings" panose="05000000000000000000" pitchFamily="2" charset="2"/>
              <a:buChar char="§"/>
            </a:pPr>
            <a:r>
              <a:rPr lang="en-US" dirty="0">
                <a:solidFill>
                  <a:srgbClr val="002060"/>
                </a:solidFill>
              </a:rPr>
              <a:t>Social </a:t>
            </a:r>
            <a:r>
              <a:rPr lang="en-US" dirty="0" smtClean="0">
                <a:solidFill>
                  <a:srgbClr val="002060"/>
                </a:solidFill>
              </a:rPr>
              <a:t>Security/SSDI</a:t>
            </a:r>
          </a:p>
          <a:p>
            <a:pPr marL="285750" indent="-285750">
              <a:buClr>
                <a:srgbClr val="C00000"/>
              </a:buClr>
              <a:buFont typeface="Wingdings" panose="05000000000000000000" pitchFamily="2" charset="2"/>
              <a:buChar char="§"/>
            </a:pPr>
            <a:r>
              <a:rPr lang="en-US" dirty="0">
                <a:solidFill>
                  <a:srgbClr val="002060"/>
                </a:solidFill>
              </a:rPr>
              <a:t>Therapists</a:t>
            </a:r>
          </a:p>
          <a:p>
            <a:pPr marL="285750" indent="-285750">
              <a:buClr>
                <a:srgbClr val="C00000"/>
              </a:buClr>
              <a:buFont typeface="Wingdings" panose="05000000000000000000" pitchFamily="2" charset="2"/>
              <a:buChar char="§"/>
            </a:pPr>
            <a:r>
              <a:rPr lang="en-US" dirty="0">
                <a:solidFill>
                  <a:srgbClr val="002060"/>
                </a:solidFill>
              </a:rPr>
              <a:t>Transition</a:t>
            </a:r>
          </a:p>
          <a:p>
            <a:endParaRPr lang="en-US" dirty="0"/>
          </a:p>
        </p:txBody>
      </p:sp>
    </p:spTree>
    <p:extLst>
      <p:ext uri="{BB962C8B-B14F-4D97-AF65-F5344CB8AC3E}">
        <p14:creationId xmlns:p14="http://schemas.microsoft.com/office/powerpoint/2010/main" val="1134480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9026"/>
            <a:ext cx="10328366" cy="580713"/>
          </a:xfrm>
        </p:spPr>
        <p:txBody>
          <a:bodyPr>
            <a:normAutofit/>
          </a:bodyPr>
          <a:lstStyle/>
          <a:p>
            <a:pPr marL="457200" indent="-457200">
              <a:lnSpc>
                <a:spcPct val="100000"/>
              </a:lnSpc>
              <a:buFont typeface="Wingdings" panose="05000000000000000000" pitchFamily="2" charset="2"/>
              <a:buChar char="§"/>
            </a:pPr>
            <a:r>
              <a:rPr lang="en-US" sz="3200" dirty="0" smtClean="0">
                <a:solidFill>
                  <a:srgbClr val="002060"/>
                </a:solidFill>
              </a:rPr>
              <a:t>Methodology, Continued: Activities Undertaken by CMS</a:t>
            </a:r>
            <a:endParaRPr lang="en-US" sz="3200" dirty="0">
              <a:solidFill>
                <a:srgbClr val="002060"/>
              </a:solidFill>
            </a:endParaRPr>
          </a:p>
        </p:txBody>
      </p:sp>
      <p:sp>
        <p:nvSpPr>
          <p:cNvPr id="3" name="Content Placeholder 2"/>
          <p:cNvSpPr>
            <a:spLocks noGrp="1"/>
          </p:cNvSpPr>
          <p:nvPr>
            <p:ph idx="1"/>
          </p:nvPr>
        </p:nvSpPr>
        <p:spPr>
          <a:xfrm>
            <a:off x="312530" y="839665"/>
            <a:ext cx="11469188" cy="5073455"/>
          </a:xfrm>
        </p:spPr>
        <p:txBody>
          <a:bodyPr>
            <a:normAutofit lnSpcReduction="10000"/>
          </a:bodyPr>
          <a:lstStyle/>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Advocated </a:t>
            </a:r>
            <a:r>
              <a:rPr lang="en-US" dirty="0">
                <a:solidFill>
                  <a:srgbClr val="002060"/>
                </a:solidFill>
              </a:rPr>
              <a:t>for family/patient</a:t>
            </a: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Assisted </a:t>
            </a:r>
            <a:r>
              <a:rPr lang="en-US" dirty="0">
                <a:solidFill>
                  <a:srgbClr val="002060"/>
                </a:solidFill>
              </a:rPr>
              <a:t>with filling out applications</a:t>
            </a: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Brief </a:t>
            </a:r>
            <a:r>
              <a:rPr lang="en-US" dirty="0">
                <a:solidFill>
                  <a:srgbClr val="002060"/>
                </a:solidFill>
              </a:rPr>
              <a:t>Intermittent Counseling   </a:t>
            </a: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Coordinated </a:t>
            </a:r>
            <a:r>
              <a:rPr lang="en-US" dirty="0">
                <a:solidFill>
                  <a:srgbClr val="002060"/>
                </a:solidFill>
              </a:rPr>
              <a:t>health care</a:t>
            </a: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Coordinated </a:t>
            </a:r>
            <a:r>
              <a:rPr lang="en-US" dirty="0">
                <a:solidFill>
                  <a:srgbClr val="002060"/>
                </a:solidFill>
              </a:rPr>
              <a:t>social services (housing, transportation, </a:t>
            </a:r>
            <a:r>
              <a:rPr lang="en-US" dirty="0" smtClean="0">
                <a:solidFill>
                  <a:srgbClr val="002060"/>
                </a:solidFill>
              </a:rPr>
              <a:t>resources</a:t>
            </a:r>
            <a:r>
              <a:rPr lang="en-US" dirty="0">
                <a:solidFill>
                  <a:srgbClr val="002060"/>
                </a:solidFill>
              </a:rPr>
              <a:t>)</a:t>
            </a: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Delegated </a:t>
            </a:r>
            <a:r>
              <a:rPr lang="en-US" dirty="0">
                <a:solidFill>
                  <a:srgbClr val="002060"/>
                </a:solidFill>
              </a:rPr>
              <a:t>tasks to family                                                      </a:t>
            </a: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Educated </a:t>
            </a:r>
            <a:r>
              <a:rPr lang="en-US" dirty="0">
                <a:solidFill>
                  <a:srgbClr val="002060"/>
                </a:solidFill>
              </a:rPr>
              <a:t>family on navigating Medicaid and Waivers</a:t>
            </a: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Enrolled </a:t>
            </a:r>
            <a:r>
              <a:rPr lang="en-US" dirty="0">
                <a:solidFill>
                  <a:srgbClr val="002060"/>
                </a:solidFill>
              </a:rPr>
              <a:t>families in programs</a:t>
            </a: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Explained </a:t>
            </a:r>
            <a:r>
              <a:rPr lang="en-US" dirty="0">
                <a:solidFill>
                  <a:srgbClr val="002060"/>
                </a:solidFill>
              </a:rPr>
              <a:t>the system, next steps </a:t>
            </a: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Follow-up </a:t>
            </a:r>
            <a:endParaRPr lang="en-US" dirty="0">
              <a:solidFill>
                <a:srgbClr val="002060"/>
              </a:solidFill>
            </a:endParaRP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Getting </a:t>
            </a:r>
            <a:r>
              <a:rPr lang="en-US" dirty="0">
                <a:solidFill>
                  <a:srgbClr val="002060"/>
                </a:solidFill>
              </a:rPr>
              <a:t>Physician signatures </a:t>
            </a: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Intake </a:t>
            </a:r>
            <a:r>
              <a:rPr lang="en-US" dirty="0">
                <a:solidFill>
                  <a:srgbClr val="002060"/>
                </a:solidFill>
              </a:rPr>
              <a:t>/ Renew Assessments / Care Plan / Service Plan </a:t>
            </a: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Made </a:t>
            </a:r>
            <a:r>
              <a:rPr lang="en-US" dirty="0">
                <a:solidFill>
                  <a:srgbClr val="002060"/>
                </a:solidFill>
              </a:rPr>
              <a:t>referrals </a:t>
            </a: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Reviewed </a:t>
            </a:r>
            <a:r>
              <a:rPr lang="en-US" dirty="0">
                <a:solidFill>
                  <a:srgbClr val="002060"/>
                </a:solidFill>
              </a:rPr>
              <a:t>other records, labs, reports                                                          </a:t>
            </a: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Researched/found </a:t>
            </a:r>
            <a:r>
              <a:rPr lang="en-US" dirty="0">
                <a:solidFill>
                  <a:srgbClr val="002060"/>
                </a:solidFill>
              </a:rPr>
              <a:t>resources and/or services  </a:t>
            </a: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Resolved </a:t>
            </a:r>
            <a:r>
              <a:rPr lang="en-US" dirty="0">
                <a:solidFill>
                  <a:srgbClr val="002060"/>
                </a:solidFill>
              </a:rPr>
              <a:t>or made progress on prescription and/or reimbursement issues</a:t>
            </a:r>
          </a:p>
          <a:p>
            <a:pPr marL="0" indent="0">
              <a:lnSpc>
                <a:spcPct val="110000"/>
              </a:lnSpc>
              <a:spcBef>
                <a:spcPts val="0"/>
              </a:spcBef>
              <a:spcAft>
                <a:spcPts val="0"/>
              </a:spcAft>
              <a:buNone/>
            </a:pPr>
            <a:endParaRPr lang="en-US" sz="2400" dirty="0" smtClean="0">
              <a:solidFill>
                <a:srgbClr val="002060"/>
              </a:solidFill>
            </a:endParaRPr>
          </a:p>
        </p:txBody>
      </p:sp>
      <p:cxnSp>
        <p:nvCxnSpPr>
          <p:cNvPr id="4" name="Straight Connector 3"/>
          <p:cNvCxnSpPr/>
          <p:nvPr/>
        </p:nvCxnSpPr>
        <p:spPr>
          <a:xfrm>
            <a:off x="535876" y="774089"/>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81139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9026"/>
            <a:ext cx="10328366" cy="580713"/>
          </a:xfrm>
        </p:spPr>
        <p:txBody>
          <a:bodyPr>
            <a:normAutofit/>
          </a:bodyPr>
          <a:lstStyle/>
          <a:p>
            <a:pPr marL="457200" indent="-457200">
              <a:lnSpc>
                <a:spcPct val="100000"/>
              </a:lnSpc>
              <a:buFont typeface="Wingdings" panose="05000000000000000000" pitchFamily="2" charset="2"/>
              <a:buChar char="§"/>
            </a:pPr>
            <a:r>
              <a:rPr lang="en-US" sz="3200" dirty="0" smtClean="0">
                <a:solidFill>
                  <a:srgbClr val="002060"/>
                </a:solidFill>
              </a:rPr>
              <a:t>Methodology, Continued: Communication </a:t>
            </a:r>
            <a:endParaRPr lang="en-US" sz="3200" dirty="0">
              <a:solidFill>
                <a:srgbClr val="002060"/>
              </a:solidFill>
            </a:endParaRPr>
          </a:p>
        </p:txBody>
      </p:sp>
      <p:sp>
        <p:nvSpPr>
          <p:cNvPr id="3" name="Content Placeholder 2"/>
          <p:cNvSpPr>
            <a:spLocks noGrp="1"/>
          </p:cNvSpPr>
          <p:nvPr>
            <p:ph idx="1"/>
          </p:nvPr>
        </p:nvSpPr>
        <p:spPr>
          <a:xfrm>
            <a:off x="312530" y="839665"/>
            <a:ext cx="11469188" cy="5073455"/>
          </a:xfrm>
        </p:spPr>
        <p:txBody>
          <a:bodyPr>
            <a:normAutofit/>
          </a:bodyPr>
          <a:lstStyle/>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Advocacy </a:t>
            </a:r>
            <a:endParaRPr lang="en-US" dirty="0">
              <a:solidFill>
                <a:srgbClr val="002060"/>
              </a:solidFill>
            </a:endParaRP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CMS </a:t>
            </a:r>
            <a:r>
              <a:rPr lang="en-US" dirty="0">
                <a:solidFill>
                  <a:srgbClr val="002060"/>
                </a:solidFill>
              </a:rPr>
              <a:t>Staff/Supervisor/Social Worker </a:t>
            </a: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CYFD</a:t>
            </a:r>
            <a:endParaRPr lang="en-US" dirty="0">
              <a:solidFill>
                <a:srgbClr val="002060"/>
              </a:solidFill>
            </a:endParaRP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Family/Parent/Guardian/Client</a:t>
            </a:r>
            <a:endParaRPr lang="en-US" dirty="0">
              <a:solidFill>
                <a:srgbClr val="002060"/>
              </a:solidFill>
            </a:endParaRP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PCP                                                                                         </a:t>
            </a: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Payer</a:t>
            </a:r>
            <a:endParaRPr lang="en-US" dirty="0">
              <a:solidFill>
                <a:srgbClr val="002060"/>
              </a:solidFill>
            </a:endParaRP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Pharmacy</a:t>
            </a:r>
            <a:endParaRPr lang="en-US" dirty="0">
              <a:solidFill>
                <a:srgbClr val="002060"/>
              </a:solidFill>
            </a:endParaRP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School</a:t>
            </a:r>
            <a:r>
              <a:rPr lang="en-US" dirty="0">
                <a:solidFill>
                  <a:srgbClr val="002060"/>
                </a:solidFill>
              </a:rPr>
              <a:t>/ Vocational group</a:t>
            </a: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Agency</a:t>
            </a:r>
            <a:endParaRPr lang="en-US" dirty="0">
              <a:solidFill>
                <a:srgbClr val="002060"/>
              </a:solidFill>
            </a:endParaRP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Service </a:t>
            </a:r>
            <a:r>
              <a:rPr lang="en-US" dirty="0">
                <a:solidFill>
                  <a:srgbClr val="002060"/>
                </a:solidFill>
              </a:rPr>
              <a:t>provider</a:t>
            </a: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Legal</a:t>
            </a:r>
            <a:r>
              <a:rPr lang="en-US" dirty="0">
                <a:solidFill>
                  <a:srgbClr val="002060"/>
                </a:solidFill>
              </a:rPr>
              <a:t>/ </a:t>
            </a:r>
            <a:r>
              <a:rPr lang="en-US" dirty="0" smtClean="0">
                <a:solidFill>
                  <a:srgbClr val="002060"/>
                </a:solidFill>
              </a:rPr>
              <a:t>Judicial</a:t>
            </a:r>
          </a:p>
          <a:p>
            <a:pPr marL="461963" indent="-461963">
              <a:lnSpc>
                <a:spcPct val="110000"/>
              </a:lnSpc>
              <a:spcBef>
                <a:spcPts val="0"/>
              </a:spcBef>
              <a:spcAft>
                <a:spcPts val="0"/>
              </a:spcAft>
              <a:buClr>
                <a:srgbClr val="002060"/>
              </a:buClr>
              <a:buFont typeface="Wingdings" panose="05000000000000000000" pitchFamily="2" charset="2"/>
              <a:buChar char="§"/>
            </a:pPr>
            <a:r>
              <a:rPr lang="en-US" dirty="0" smtClean="0">
                <a:solidFill>
                  <a:srgbClr val="002060"/>
                </a:solidFill>
              </a:rPr>
              <a:t>Specialist</a:t>
            </a:r>
            <a:r>
              <a:rPr lang="en-US" dirty="0">
                <a:solidFill>
                  <a:srgbClr val="002060"/>
                </a:solidFill>
              </a:rPr>
              <a:t>/ Hospital/ Clinic</a:t>
            </a:r>
          </a:p>
          <a:p>
            <a:endParaRPr lang="en-US" dirty="0"/>
          </a:p>
          <a:p>
            <a:pPr marL="0" indent="0">
              <a:lnSpc>
                <a:spcPct val="110000"/>
              </a:lnSpc>
              <a:spcBef>
                <a:spcPts val="0"/>
              </a:spcBef>
              <a:spcAft>
                <a:spcPts val="0"/>
              </a:spcAft>
              <a:buNone/>
            </a:pPr>
            <a:endParaRPr lang="en-US" sz="2400" dirty="0" smtClean="0">
              <a:solidFill>
                <a:srgbClr val="002060"/>
              </a:solidFill>
            </a:endParaRPr>
          </a:p>
        </p:txBody>
      </p:sp>
      <p:cxnSp>
        <p:nvCxnSpPr>
          <p:cNvPr id="4" name="Straight Connector 3"/>
          <p:cNvCxnSpPr/>
          <p:nvPr/>
        </p:nvCxnSpPr>
        <p:spPr>
          <a:xfrm>
            <a:off x="535876" y="774089"/>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70124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329094" y="369729"/>
            <a:ext cx="5044076" cy="3575548"/>
          </a:xfrm>
          <a:prstGeom prst="rect">
            <a:avLst/>
          </a:prstGeom>
        </p:spPr>
      </p:pic>
      <p:sp>
        <p:nvSpPr>
          <p:cNvPr id="8" name="TextBox 7"/>
          <p:cNvSpPr txBox="1"/>
          <p:nvPr/>
        </p:nvSpPr>
        <p:spPr>
          <a:xfrm>
            <a:off x="544530" y="4222678"/>
            <a:ext cx="10613205" cy="1200329"/>
          </a:xfrm>
          <a:prstGeom prst="rect">
            <a:avLst/>
          </a:prstGeom>
          <a:noFill/>
        </p:spPr>
        <p:txBody>
          <a:bodyPr wrap="square" rtlCol="0">
            <a:spAutoFit/>
          </a:bodyPr>
          <a:lstStyle/>
          <a:p>
            <a:pPr algn="ctr"/>
            <a:r>
              <a:rPr lang="en-US" sz="2400" dirty="0" smtClean="0">
                <a:solidFill>
                  <a:srgbClr val="002060"/>
                </a:solidFill>
              </a:rPr>
              <a:t>The opinions expressed in this presentation are those of the authors, and do not represent the official views of the New Mexico Department of Health or the University of New Mexico.</a:t>
            </a:r>
            <a:endParaRPr lang="en-US" sz="2400" dirty="0">
              <a:solidFill>
                <a:srgbClr val="002060"/>
              </a:solidFill>
            </a:endParaRPr>
          </a:p>
        </p:txBody>
      </p:sp>
    </p:spTree>
    <p:extLst>
      <p:ext uri="{BB962C8B-B14F-4D97-AF65-F5344CB8AC3E}">
        <p14:creationId xmlns:p14="http://schemas.microsoft.com/office/powerpoint/2010/main" val="3215223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4530" y="1165442"/>
            <a:ext cx="10613205" cy="461665"/>
          </a:xfrm>
          <a:prstGeom prst="rect">
            <a:avLst/>
          </a:prstGeom>
          <a:noFill/>
        </p:spPr>
        <p:txBody>
          <a:bodyPr wrap="square" rtlCol="0">
            <a:spAutoFit/>
          </a:bodyPr>
          <a:lstStyle/>
          <a:p>
            <a:pPr algn="ctr"/>
            <a:r>
              <a:rPr lang="en-US" sz="2400" dirty="0" smtClean="0">
                <a:solidFill>
                  <a:srgbClr val="002060"/>
                </a:solidFill>
              </a:rPr>
              <a:t>Findings</a:t>
            </a:r>
            <a:endParaRPr lang="en-US" sz="2400" dirty="0">
              <a:solidFill>
                <a:srgbClr val="002060"/>
              </a:solidFill>
            </a:endParaRPr>
          </a:p>
        </p:txBody>
      </p:sp>
      <p:cxnSp>
        <p:nvCxnSpPr>
          <p:cNvPr id="4" name="Straight Connector 3"/>
          <p:cNvCxnSpPr/>
          <p:nvPr/>
        </p:nvCxnSpPr>
        <p:spPr>
          <a:xfrm>
            <a:off x="135239" y="1833671"/>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53269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534" y="0"/>
            <a:ext cx="10058400" cy="811124"/>
          </a:xfrm>
        </p:spPr>
        <p:txBody>
          <a:bodyPr>
            <a:normAutofit/>
          </a:bodyPr>
          <a:lstStyle/>
          <a:p>
            <a:pPr marL="342900" indent="-342900">
              <a:buFont typeface="Wingdings" panose="05000000000000000000" pitchFamily="2" charset="2"/>
              <a:buChar char="§"/>
            </a:pPr>
            <a:r>
              <a:rPr lang="en-US" sz="2400" dirty="0" smtClean="0">
                <a:solidFill>
                  <a:srgbClr val="002060"/>
                </a:solidFill>
              </a:rPr>
              <a:t>DOH-specified Region Representation</a:t>
            </a:r>
            <a:endParaRPr lang="en-US" sz="2400" dirty="0">
              <a:solidFill>
                <a:srgbClr val="002060"/>
              </a:solidFill>
            </a:endParaRPr>
          </a:p>
        </p:txBody>
      </p:sp>
      <p:graphicFrame>
        <p:nvGraphicFramePr>
          <p:cNvPr id="3" name="Chart 2"/>
          <p:cNvGraphicFramePr/>
          <p:nvPr>
            <p:extLst>
              <p:ext uri="{D42A27DB-BD31-4B8C-83A1-F6EECF244321}">
                <p14:modId xmlns:p14="http://schemas.microsoft.com/office/powerpoint/2010/main" val="1848771315"/>
              </p:ext>
            </p:extLst>
          </p:nvPr>
        </p:nvGraphicFramePr>
        <p:xfrm>
          <a:off x="283328" y="1054460"/>
          <a:ext cx="6215282" cy="4609361"/>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283327" y="921456"/>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graphicFrame>
        <p:nvGraphicFramePr>
          <p:cNvPr id="6" name="Chart 5"/>
          <p:cNvGraphicFramePr>
            <a:graphicFrameLocks/>
          </p:cNvGraphicFramePr>
          <p:nvPr>
            <p:extLst>
              <p:ext uri="{D42A27DB-BD31-4B8C-83A1-F6EECF244321}">
                <p14:modId xmlns:p14="http://schemas.microsoft.com/office/powerpoint/2010/main" val="2112720377"/>
              </p:ext>
            </p:extLst>
          </p:nvPr>
        </p:nvGraphicFramePr>
        <p:xfrm>
          <a:off x="6251171" y="1054460"/>
          <a:ext cx="5581438" cy="47423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49875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21" y="232610"/>
            <a:ext cx="11652069" cy="580713"/>
          </a:xfrm>
        </p:spPr>
        <p:txBody>
          <a:bodyPr>
            <a:normAutofit/>
          </a:bodyPr>
          <a:lstStyle/>
          <a:p>
            <a:pPr marL="457200" indent="-457200">
              <a:lnSpc>
                <a:spcPct val="100000"/>
              </a:lnSpc>
              <a:buFont typeface="Wingdings" panose="05000000000000000000" pitchFamily="2" charset="2"/>
              <a:buChar char="§"/>
            </a:pPr>
            <a:r>
              <a:rPr lang="en-US" sz="2400" dirty="0" smtClean="0">
                <a:solidFill>
                  <a:srgbClr val="002060"/>
                </a:solidFill>
              </a:rPr>
              <a:t>Clinical Management Was Reported in Over Half of Encounters</a:t>
            </a:r>
            <a:endParaRPr lang="en-US" sz="2400" dirty="0">
              <a:solidFill>
                <a:srgbClr val="002060"/>
              </a:solidFill>
            </a:endParaRPr>
          </a:p>
        </p:txBody>
      </p:sp>
      <p:cxnSp>
        <p:nvCxnSpPr>
          <p:cNvPr id="4" name="Straight Connector 3"/>
          <p:cNvCxnSpPr/>
          <p:nvPr/>
        </p:nvCxnSpPr>
        <p:spPr>
          <a:xfrm>
            <a:off x="283327" y="890235"/>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713008047"/>
              </p:ext>
            </p:extLst>
          </p:nvPr>
        </p:nvGraphicFramePr>
        <p:xfrm>
          <a:off x="922427" y="1722033"/>
          <a:ext cx="10607040" cy="4019550"/>
        </p:xfrm>
        <a:graphic>
          <a:graphicData uri="http://schemas.openxmlformats.org/drawingml/2006/table">
            <a:tbl>
              <a:tblPr>
                <a:tableStyleId>{5C22544A-7EE6-4342-B048-85BDC9FD1C3A}</a:tableStyleId>
              </a:tblPr>
              <a:tblGrid>
                <a:gridCol w="4114800">
                  <a:extLst>
                    <a:ext uri="{9D8B030D-6E8A-4147-A177-3AD203B41FA5}">
                      <a16:colId xmlns:a16="http://schemas.microsoft.com/office/drawing/2014/main" val="3105349531"/>
                    </a:ext>
                  </a:extLst>
                </a:gridCol>
                <a:gridCol w="1188720">
                  <a:extLst>
                    <a:ext uri="{9D8B030D-6E8A-4147-A177-3AD203B41FA5}">
                      <a16:colId xmlns:a16="http://schemas.microsoft.com/office/drawing/2014/main" val="2861851860"/>
                    </a:ext>
                  </a:extLst>
                </a:gridCol>
                <a:gridCol w="4114800">
                  <a:extLst>
                    <a:ext uri="{9D8B030D-6E8A-4147-A177-3AD203B41FA5}">
                      <a16:colId xmlns:a16="http://schemas.microsoft.com/office/drawing/2014/main" val="3927620600"/>
                    </a:ext>
                  </a:extLst>
                </a:gridCol>
                <a:gridCol w="1188720">
                  <a:extLst>
                    <a:ext uri="{9D8B030D-6E8A-4147-A177-3AD203B41FA5}">
                      <a16:colId xmlns:a16="http://schemas.microsoft.com/office/drawing/2014/main" val="3516598397"/>
                    </a:ext>
                  </a:extLst>
                </a:gridCol>
              </a:tblGrid>
              <a:tr h="313510">
                <a:tc>
                  <a:txBody>
                    <a:bodyPr/>
                    <a:lstStyle/>
                    <a:p>
                      <a:pPr algn="ctr" fontAlgn="b"/>
                      <a:r>
                        <a:rPr lang="en-US" sz="1800" b="0" i="0" u="none" strike="noStrike" dirty="0" smtClean="0">
                          <a:solidFill>
                            <a:srgbClr val="002060"/>
                          </a:solidFill>
                          <a:effectLst/>
                          <a:latin typeface="+mn-lt"/>
                        </a:rPr>
                        <a:t>Care Coordination Need </a:t>
                      </a:r>
                    </a:p>
                  </a:txBody>
                  <a:tcPr marL="7620" marR="7620" marT="762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 of Encounters</a:t>
                      </a:r>
                      <a:endParaRPr lang="en-US" sz="1800" b="0" i="0" u="none" strike="noStrike" dirty="0">
                        <a:solidFill>
                          <a:srgbClr val="002060"/>
                        </a:solidFill>
                        <a:effectLst/>
                        <a:latin typeface="+mn-lt"/>
                      </a:endParaRPr>
                    </a:p>
                  </a:txBody>
                  <a:tcPr marL="7620" marR="7620" marT="762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Care Coordination Need</a:t>
                      </a:r>
                    </a:p>
                  </a:txBody>
                  <a:tcPr marL="7620" marR="7620" marT="762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 of Encounters</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6929564"/>
                  </a:ext>
                </a:extLst>
              </a:tr>
              <a:tr h="274320">
                <a:tc>
                  <a:txBody>
                    <a:bodyPr/>
                    <a:lstStyle/>
                    <a:p>
                      <a:pPr algn="l" fontAlgn="b"/>
                      <a:r>
                        <a:rPr lang="en-US" sz="1600" b="0" i="0" u="none" strike="noStrike" dirty="0" smtClean="0">
                          <a:solidFill>
                            <a:srgbClr val="002060"/>
                          </a:solidFill>
                          <a:effectLst/>
                          <a:latin typeface="+mn-lt"/>
                        </a:rPr>
                        <a:t> Clinical </a:t>
                      </a:r>
                      <a:r>
                        <a:rPr lang="en-US" sz="1600" b="0" i="0" u="none" strike="noStrike" dirty="0">
                          <a:solidFill>
                            <a:srgbClr val="002060"/>
                          </a:solidFill>
                          <a:effectLst/>
                          <a:latin typeface="+mn-lt"/>
                        </a:rPr>
                        <a:t>management</a:t>
                      </a:r>
                    </a:p>
                  </a:txBody>
                  <a:tcPr marL="9525" marR="9525" marT="9525" marB="0" anchor="b">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53.6%</a:t>
                      </a:r>
                    </a:p>
                  </a:txBody>
                  <a:tcPr marL="9525" marR="9525" marT="9525" marB="0">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US" sz="1600" b="0" i="0" u="none" strike="noStrike" dirty="0" smtClean="0">
                          <a:solidFill>
                            <a:srgbClr val="002060"/>
                          </a:solidFill>
                          <a:effectLst/>
                          <a:latin typeface="+mn-lt"/>
                        </a:rPr>
                        <a:t> Navigating </a:t>
                      </a:r>
                      <a:r>
                        <a:rPr lang="en-US" sz="1600" b="0" i="0" u="none" strike="noStrike" dirty="0">
                          <a:solidFill>
                            <a:srgbClr val="002060"/>
                          </a:solidFill>
                          <a:effectLst/>
                          <a:latin typeface="+mn-lt"/>
                        </a:rPr>
                        <a:t>Medicaid and Waivers</a:t>
                      </a:r>
                    </a:p>
                  </a:txBody>
                  <a:tcPr marL="9525" marR="9525" marT="9525" marB="0">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1.9%</a:t>
                      </a:r>
                    </a:p>
                  </a:txBody>
                  <a:tcPr marL="9525" marR="9525" marT="9525" marB="0">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17024081"/>
                  </a:ext>
                </a:extLst>
              </a:tr>
              <a:tr h="274320">
                <a:tc>
                  <a:txBody>
                    <a:bodyPr/>
                    <a:lstStyle/>
                    <a:p>
                      <a:pPr algn="l" fontAlgn="b"/>
                      <a:r>
                        <a:rPr lang="en-US" sz="1600" b="0" i="0" u="none" strike="noStrike" dirty="0" smtClean="0">
                          <a:solidFill>
                            <a:srgbClr val="002060"/>
                          </a:solidFill>
                          <a:effectLst/>
                          <a:latin typeface="+mn-lt"/>
                        </a:rPr>
                        <a:t> Coordinating </a:t>
                      </a:r>
                      <a:r>
                        <a:rPr lang="en-US" sz="1600" b="0" i="0" u="none" strike="noStrike" dirty="0">
                          <a:solidFill>
                            <a:srgbClr val="002060"/>
                          </a:solidFill>
                          <a:effectLst/>
                          <a:latin typeface="+mn-lt"/>
                        </a:rPr>
                        <a:t>appointments</a:t>
                      </a:r>
                    </a:p>
                  </a:txBody>
                  <a:tcPr marL="9525" marR="9525" marT="9525" marB="0" anchor="b">
                    <a:lnL w="381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29.7%</a:t>
                      </a:r>
                    </a:p>
                  </a:txBody>
                  <a:tcPr marL="9525" marR="9525" marT="9525" marB="0">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lgn="l" fontAlgn="b"/>
                      <a:r>
                        <a:rPr lang="en-US" sz="1600" b="0" i="0" u="none" strike="noStrike" dirty="0" smtClean="0">
                          <a:solidFill>
                            <a:srgbClr val="002060"/>
                          </a:solidFill>
                          <a:effectLst/>
                          <a:latin typeface="+mn-lt"/>
                        </a:rPr>
                        <a:t> Case </a:t>
                      </a:r>
                      <a:r>
                        <a:rPr lang="en-US" sz="1600" b="0" i="0" u="none" strike="noStrike" dirty="0">
                          <a:solidFill>
                            <a:srgbClr val="002060"/>
                          </a:solidFill>
                          <a:effectLst/>
                          <a:latin typeface="+mn-lt"/>
                        </a:rPr>
                        <a:t>Closure</a:t>
                      </a:r>
                    </a:p>
                  </a:txBody>
                  <a:tcPr marL="9525" marR="9525" marT="9525" marB="0">
                    <a:lnL w="381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1.8%</a:t>
                      </a:r>
                    </a:p>
                  </a:txBody>
                  <a:tcPr marL="9525" marR="9525" marT="9525" marB="0">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789161602"/>
                  </a:ext>
                </a:extLst>
              </a:tr>
              <a:tr h="274320">
                <a:tc>
                  <a:txBody>
                    <a:bodyPr/>
                    <a:lstStyle/>
                    <a:p>
                      <a:pPr algn="l" fontAlgn="b"/>
                      <a:r>
                        <a:rPr lang="en-US" sz="1600" b="0" i="0" u="none" strike="noStrike" dirty="0" smtClean="0">
                          <a:solidFill>
                            <a:srgbClr val="002060"/>
                          </a:solidFill>
                          <a:effectLst/>
                          <a:latin typeface="+mn-lt"/>
                        </a:rPr>
                        <a:t> Follow-up/referrals</a:t>
                      </a:r>
                      <a:endParaRPr lang="en-US" sz="1600" b="0" i="0" u="none" strike="noStrike" dirty="0">
                        <a:solidFill>
                          <a:srgbClr val="002060"/>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24.7%</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l" fontAlgn="b"/>
                      <a:r>
                        <a:rPr lang="en-US" sz="1600" b="0" i="0" u="none" strike="noStrike" dirty="0" smtClean="0">
                          <a:solidFill>
                            <a:srgbClr val="002060"/>
                          </a:solidFill>
                          <a:effectLst/>
                          <a:latin typeface="+mn-lt"/>
                        </a:rPr>
                        <a:t> Prescription </a:t>
                      </a:r>
                      <a:r>
                        <a:rPr lang="en-US" sz="1600" b="0" i="0" u="none" strike="noStrike" dirty="0">
                          <a:solidFill>
                            <a:srgbClr val="002060"/>
                          </a:solidFill>
                          <a:effectLst/>
                          <a:latin typeface="+mn-lt"/>
                        </a:rPr>
                        <a:t>issues</a:t>
                      </a: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1.7%</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487026479"/>
                  </a:ext>
                </a:extLst>
              </a:tr>
              <a:tr h="274320">
                <a:tc>
                  <a:txBody>
                    <a:bodyPr/>
                    <a:lstStyle/>
                    <a:p>
                      <a:pPr algn="l" fontAlgn="b"/>
                      <a:r>
                        <a:rPr lang="en-US" sz="1600" b="0" i="0" u="none" strike="noStrike" dirty="0" smtClean="0">
                          <a:solidFill>
                            <a:srgbClr val="002060"/>
                          </a:solidFill>
                          <a:effectLst/>
                          <a:latin typeface="+mn-lt"/>
                        </a:rPr>
                        <a:t> Coordination </a:t>
                      </a:r>
                      <a:r>
                        <a:rPr lang="en-US" sz="1600" b="0" i="0" u="none" strike="noStrike" dirty="0">
                          <a:solidFill>
                            <a:srgbClr val="002060"/>
                          </a:solidFill>
                          <a:effectLst/>
                          <a:latin typeface="+mn-lt"/>
                        </a:rPr>
                        <a:t>of services (schools, agencies, </a:t>
                      </a:r>
                      <a:endParaRPr lang="en-US" sz="1600" b="0" i="0" u="none" strike="noStrike" dirty="0" smtClean="0">
                        <a:solidFill>
                          <a:srgbClr val="002060"/>
                        </a:solidFill>
                        <a:effectLst/>
                        <a:latin typeface="+mn-lt"/>
                      </a:endParaRPr>
                    </a:p>
                    <a:p>
                      <a:pPr algn="l" fontAlgn="b"/>
                      <a:r>
                        <a:rPr lang="en-US" sz="1600" b="0" i="0" u="none" strike="noStrike" dirty="0" smtClean="0">
                          <a:solidFill>
                            <a:srgbClr val="002060"/>
                          </a:solidFill>
                          <a:effectLst/>
                          <a:latin typeface="+mn-lt"/>
                        </a:rPr>
                        <a:t> payers</a:t>
                      </a:r>
                      <a:r>
                        <a:rPr lang="en-US" sz="1600" b="0" i="0" u="none" strike="noStrike" dirty="0">
                          <a:solidFill>
                            <a:srgbClr val="002060"/>
                          </a:solidFill>
                          <a:effectLst/>
                          <a:latin typeface="+mn-lt"/>
                        </a:rPr>
                        <a:t>)</a:t>
                      </a:r>
                    </a:p>
                  </a:txBody>
                  <a:tcPr marL="9525" marR="9525" marT="9525" marB="0" anchor="b">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16.6%</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l" fontAlgn="b"/>
                      <a:r>
                        <a:rPr lang="en-US" sz="1600" b="0" i="0" u="none" strike="noStrike" dirty="0" smtClean="0">
                          <a:solidFill>
                            <a:srgbClr val="002060"/>
                          </a:solidFill>
                          <a:effectLst/>
                          <a:latin typeface="+mn-lt"/>
                        </a:rPr>
                        <a:t> Social </a:t>
                      </a:r>
                      <a:r>
                        <a:rPr lang="en-US" sz="1600" b="0" i="0" u="none" strike="noStrike" dirty="0">
                          <a:solidFill>
                            <a:srgbClr val="002060"/>
                          </a:solidFill>
                          <a:effectLst/>
                          <a:latin typeface="+mn-lt"/>
                        </a:rPr>
                        <a:t>Security/</a:t>
                      </a:r>
                      <a:r>
                        <a:rPr lang="en-US" sz="1600" b="0" i="0" u="none" strike="noStrike" dirty="0" err="1">
                          <a:solidFill>
                            <a:srgbClr val="002060"/>
                          </a:solidFill>
                          <a:effectLst/>
                          <a:latin typeface="+mn-lt"/>
                        </a:rPr>
                        <a:t>SSDi</a:t>
                      </a:r>
                      <a:endParaRPr lang="en-US" sz="1600" b="0" i="0" u="none" strike="noStrike" dirty="0">
                        <a:solidFill>
                          <a:srgbClr val="002060"/>
                        </a:solidFill>
                        <a:effectLst/>
                        <a:latin typeface="+mn-lt"/>
                      </a:endParaRP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1.5%</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2109395993"/>
                  </a:ext>
                </a:extLst>
              </a:tr>
              <a:tr h="274320">
                <a:tc>
                  <a:txBody>
                    <a:bodyPr/>
                    <a:lstStyle/>
                    <a:p>
                      <a:pPr algn="l" fontAlgn="b"/>
                      <a:r>
                        <a:rPr lang="en-US" sz="1600" b="0" i="0" u="none" strike="noStrike" dirty="0" smtClean="0">
                          <a:solidFill>
                            <a:srgbClr val="002060"/>
                          </a:solidFill>
                          <a:effectLst/>
                          <a:latin typeface="+mn-lt"/>
                        </a:rPr>
                        <a:t> Insurance coverage/Reimbursement</a:t>
                      </a:r>
                      <a:endParaRPr lang="en-US" sz="1600" b="0" i="0" u="none" strike="noStrike" dirty="0">
                        <a:solidFill>
                          <a:srgbClr val="002060"/>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15.4%</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l" fontAlgn="b"/>
                      <a:r>
                        <a:rPr lang="en-US" sz="1600" b="0" i="0" u="none" strike="noStrike" dirty="0" smtClean="0">
                          <a:solidFill>
                            <a:srgbClr val="002060"/>
                          </a:solidFill>
                          <a:effectLst/>
                          <a:latin typeface="+mn-lt"/>
                        </a:rPr>
                        <a:t> Transition</a:t>
                      </a:r>
                      <a:endParaRPr lang="en-US" sz="1600" b="0" i="0" u="none" strike="noStrike" dirty="0">
                        <a:solidFill>
                          <a:srgbClr val="002060"/>
                        </a:solidFill>
                        <a:effectLst/>
                        <a:latin typeface="+mn-lt"/>
                      </a:endParaRP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600" b="0" i="0" u="none" strike="noStrike">
                          <a:solidFill>
                            <a:srgbClr val="002060"/>
                          </a:solidFill>
                          <a:effectLst/>
                          <a:latin typeface="+mn-lt"/>
                        </a:rPr>
                        <a:t>1.4%</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3402059311"/>
                  </a:ext>
                </a:extLst>
              </a:tr>
              <a:tr h="274320">
                <a:tc>
                  <a:txBody>
                    <a:bodyPr/>
                    <a:lstStyle/>
                    <a:p>
                      <a:pPr algn="l" fontAlgn="b"/>
                      <a:r>
                        <a:rPr lang="en-US" sz="1600" b="0" i="0" u="none" strike="noStrike" dirty="0" smtClean="0">
                          <a:solidFill>
                            <a:srgbClr val="002060"/>
                          </a:solidFill>
                          <a:effectLst/>
                          <a:latin typeface="+mn-lt"/>
                        </a:rPr>
                        <a:t> Intake/Renewal </a:t>
                      </a:r>
                      <a:r>
                        <a:rPr lang="en-US" sz="1600" b="0" i="0" u="none" strike="noStrike" dirty="0">
                          <a:solidFill>
                            <a:srgbClr val="002060"/>
                          </a:solidFill>
                          <a:effectLst/>
                          <a:latin typeface="+mn-lt"/>
                        </a:rPr>
                        <a:t>Assessment</a:t>
                      </a:r>
                    </a:p>
                  </a:txBody>
                  <a:tcPr marL="9525" marR="9525" marT="9525" marB="0" anchor="b">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14.3%</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l" fontAlgn="b"/>
                      <a:r>
                        <a:rPr lang="en-US" sz="1600" b="0" i="0" u="none" strike="noStrike" dirty="0" smtClean="0">
                          <a:solidFill>
                            <a:srgbClr val="002060"/>
                          </a:solidFill>
                          <a:effectLst/>
                          <a:latin typeface="+mn-lt"/>
                        </a:rPr>
                        <a:t> DME</a:t>
                      </a:r>
                      <a:endParaRPr lang="en-US" sz="1600" b="0" i="0" u="none" strike="noStrike" dirty="0">
                        <a:solidFill>
                          <a:srgbClr val="002060"/>
                        </a:solidFill>
                        <a:effectLst/>
                        <a:latin typeface="+mn-lt"/>
                      </a:endParaRP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1.2%</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2792243146"/>
                  </a:ext>
                </a:extLst>
              </a:tr>
              <a:tr h="274320">
                <a:tc>
                  <a:txBody>
                    <a:bodyPr/>
                    <a:lstStyle/>
                    <a:p>
                      <a:pPr algn="l" fontAlgn="b"/>
                      <a:r>
                        <a:rPr lang="en-US" sz="1600" b="0" i="0" u="none" strike="noStrike" dirty="0" smtClean="0">
                          <a:solidFill>
                            <a:srgbClr val="002060"/>
                          </a:solidFill>
                          <a:effectLst/>
                          <a:latin typeface="+mn-lt"/>
                        </a:rPr>
                        <a:t> Advocacy</a:t>
                      </a:r>
                      <a:endParaRPr lang="en-US" sz="1600" b="0" i="0" u="none" strike="noStrike" dirty="0">
                        <a:solidFill>
                          <a:srgbClr val="002060"/>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9.9%</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l" fontAlgn="b"/>
                      <a:r>
                        <a:rPr lang="en-US" sz="1600" b="0" i="0" u="none" strike="noStrike" dirty="0" smtClean="0">
                          <a:solidFill>
                            <a:srgbClr val="002060"/>
                          </a:solidFill>
                          <a:effectLst/>
                          <a:latin typeface="+mn-lt"/>
                        </a:rPr>
                        <a:t> Therapists</a:t>
                      </a:r>
                      <a:endParaRPr lang="en-US" sz="1600" b="0" i="0" u="none" strike="noStrike" dirty="0">
                        <a:solidFill>
                          <a:srgbClr val="002060"/>
                        </a:solidFill>
                        <a:effectLst/>
                        <a:latin typeface="+mn-lt"/>
                      </a:endParaRP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0.9%</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3457144168"/>
                  </a:ext>
                </a:extLst>
              </a:tr>
              <a:tr h="274320">
                <a:tc>
                  <a:txBody>
                    <a:bodyPr/>
                    <a:lstStyle/>
                    <a:p>
                      <a:pPr algn="l" fontAlgn="b"/>
                      <a:r>
                        <a:rPr lang="en-US" sz="1600" b="0" i="0" u="none" strike="noStrike" dirty="0" smtClean="0">
                          <a:solidFill>
                            <a:srgbClr val="002060"/>
                          </a:solidFill>
                          <a:effectLst/>
                          <a:latin typeface="+mn-lt"/>
                        </a:rPr>
                        <a:t> Nutrition</a:t>
                      </a:r>
                      <a:r>
                        <a:rPr lang="en-US" sz="1600" b="0" i="0" u="none" strike="noStrike" dirty="0">
                          <a:solidFill>
                            <a:srgbClr val="002060"/>
                          </a:solidFill>
                          <a:effectLst/>
                          <a:latin typeface="+mn-lt"/>
                        </a:rPr>
                        <a:t>, Food access</a:t>
                      </a:r>
                    </a:p>
                  </a:txBody>
                  <a:tcPr marL="9525" marR="9525" marT="9525" marB="0" anchor="b">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5.5%</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l" fontAlgn="b"/>
                      <a:r>
                        <a:rPr lang="en-US" sz="1600" b="0" i="0" u="none" strike="noStrike" dirty="0" smtClean="0">
                          <a:solidFill>
                            <a:srgbClr val="002060"/>
                          </a:solidFill>
                          <a:effectLst/>
                          <a:latin typeface="+mn-lt"/>
                        </a:rPr>
                        <a:t> Guardianship</a:t>
                      </a:r>
                      <a:endParaRPr lang="en-US" sz="1600" b="0" i="0" u="none" strike="noStrike" dirty="0">
                        <a:solidFill>
                          <a:srgbClr val="002060"/>
                        </a:solidFill>
                        <a:effectLst/>
                        <a:latin typeface="+mn-lt"/>
                      </a:endParaRP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0.7%</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794928332"/>
                  </a:ext>
                </a:extLst>
              </a:tr>
              <a:tr h="274320">
                <a:tc>
                  <a:txBody>
                    <a:bodyPr/>
                    <a:lstStyle/>
                    <a:p>
                      <a:pPr algn="l" fontAlgn="b"/>
                      <a:r>
                        <a:rPr lang="en-US" sz="1600" b="0" i="0" u="none" strike="noStrike" dirty="0" smtClean="0">
                          <a:solidFill>
                            <a:srgbClr val="002060"/>
                          </a:solidFill>
                          <a:effectLst/>
                          <a:latin typeface="+mn-lt"/>
                        </a:rPr>
                        <a:t> Social </a:t>
                      </a:r>
                      <a:r>
                        <a:rPr lang="en-US" sz="1600" b="0" i="0" u="none" strike="noStrike" dirty="0">
                          <a:solidFill>
                            <a:srgbClr val="002060"/>
                          </a:solidFill>
                          <a:effectLst/>
                          <a:latin typeface="+mn-lt"/>
                        </a:rPr>
                        <a:t>services (housing, transportation, </a:t>
                      </a:r>
                      <a:endParaRPr lang="en-US" sz="1600" b="0" i="0" u="none" strike="noStrike" dirty="0" smtClean="0">
                        <a:solidFill>
                          <a:srgbClr val="002060"/>
                        </a:solidFill>
                        <a:effectLst/>
                        <a:latin typeface="+mn-lt"/>
                      </a:endParaRPr>
                    </a:p>
                    <a:p>
                      <a:pPr algn="l" fontAlgn="b"/>
                      <a:r>
                        <a:rPr lang="en-US" sz="1600" b="0" i="0" u="none" strike="noStrike" dirty="0" smtClean="0">
                          <a:solidFill>
                            <a:srgbClr val="002060"/>
                          </a:solidFill>
                          <a:effectLst/>
                          <a:latin typeface="+mn-lt"/>
                        </a:rPr>
                        <a:t> resources</a:t>
                      </a:r>
                      <a:r>
                        <a:rPr lang="en-US" sz="1600" b="0" i="0" u="none" strike="noStrike" dirty="0">
                          <a:solidFill>
                            <a:srgbClr val="002060"/>
                          </a:solidFill>
                          <a:effectLst/>
                          <a:latin typeface="+mn-lt"/>
                        </a:rPr>
                        <a:t>)</a:t>
                      </a:r>
                    </a:p>
                  </a:txBody>
                  <a:tcPr marL="9525" marR="9525" marT="9525" marB="0" anchor="b">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3.6%</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l" fontAlgn="b"/>
                      <a:r>
                        <a:rPr lang="en-US" sz="1600" b="0" i="0" u="none" strike="noStrike" dirty="0" smtClean="0">
                          <a:solidFill>
                            <a:srgbClr val="002060"/>
                          </a:solidFill>
                          <a:effectLst/>
                          <a:latin typeface="+mn-lt"/>
                        </a:rPr>
                        <a:t> Legal/Judicial</a:t>
                      </a:r>
                      <a:endParaRPr lang="en-US" sz="1600" b="0" i="0" u="none" strike="noStrike" dirty="0">
                        <a:solidFill>
                          <a:srgbClr val="002060"/>
                        </a:solidFill>
                        <a:effectLst/>
                        <a:latin typeface="+mn-lt"/>
                      </a:endParaRP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600" b="0" i="0" u="none" strike="noStrike">
                          <a:solidFill>
                            <a:srgbClr val="002060"/>
                          </a:solidFill>
                          <a:effectLst/>
                          <a:latin typeface="+mn-lt"/>
                        </a:rPr>
                        <a:t>0.5%</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3192288151"/>
                  </a:ext>
                </a:extLst>
              </a:tr>
              <a:tr h="274320">
                <a:tc>
                  <a:txBody>
                    <a:bodyPr/>
                    <a:lstStyle/>
                    <a:p>
                      <a:pPr algn="l" fontAlgn="b"/>
                      <a:r>
                        <a:rPr lang="en-US" sz="1600" b="0" i="0" u="none" strike="noStrike" dirty="0" smtClean="0">
                          <a:solidFill>
                            <a:srgbClr val="002060"/>
                          </a:solidFill>
                          <a:effectLst/>
                          <a:latin typeface="+mn-lt"/>
                        </a:rPr>
                        <a:t> School/Education</a:t>
                      </a:r>
                      <a:r>
                        <a:rPr lang="en-US" sz="1600" b="0" i="0" u="none" strike="noStrike" dirty="0">
                          <a:solidFill>
                            <a:srgbClr val="002060"/>
                          </a:solidFill>
                          <a:effectLst/>
                          <a:latin typeface="+mn-lt"/>
                        </a:rPr>
                        <a:t>, IEP &amp;504s</a:t>
                      </a:r>
                    </a:p>
                  </a:txBody>
                  <a:tcPr marL="9525" marR="9525" marT="9525" marB="0" anchor="b">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2.5%</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l" fontAlgn="b"/>
                      <a:r>
                        <a:rPr lang="en-US" sz="1600" b="0" i="0" u="none" strike="noStrike" dirty="0" smtClean="0">
                          <a:solidFill>
                            <a:srgbClr val="002060"/>
                          </a:solidFill>
                          <a:effectLst/>
                          <a:latin typeface="+mn-lt"/>
                        </a:rPr>
                        <a:t> CYFD</a:t>
                      </a:r>
                      <a:endParaRPr lang="en-US" sz="1600" b="0" i="0" u="none" strike="noStrike" dirty="0">
                        <a:solidFill>
                          <a:srgbClr val="002060"/>
                        </a:solidFill>
                        <a:effectLst/>
                        <a:latin typeface="+mn-lt"/>
                      </a:endParaRP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0.4%</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2639949003"/>
                  </a:ext>
                </a:extLst>
              </a:tr>
              <a:tr h="274320">
                <a:tc>
                  <a:txBody>
                    <a:bodyPr/>
                    <a:lstStyle/>
                    <a:p>
                      <a:pPr algn="l" fontAlgn="b"/>
                      <a:r>
                        <a:rPr lang="en-US" sz="1600" b="0" i="0" u="none" strike="noStrike" dirty="0" smtClean="0">
                          <a:solidFill>
                            <a:srgbClr val="002060"/>
                          </a:solidFill>
                          <a:effectLst/>
                          <a:latin typeface="+mn-lt"/>
                        </a:rPr>
                        <a:t> Behavioral/Developmental/Mental </a:t>
                      </a:r>
                      <a:r>
                        <a:rPr lang="en-US" sz="1600" b="0" i="0" u="none" strike="noStrike" dirty="0">
                          <a:solidFill>
                            <a:srgbClr val="002060"/>
                          </a:solidFill>
                          <a:effectLst/>
                          <a:latin typeface="+mn-lt"/>
                        </a:rPr>
                        <a:t>Health</a:t>
                      </a:r>
                    </a:p>
                  </a:txBody>
                  <a:tcPr marL="9525" marR="9525" marT="9525" marB="0" anchor="b">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2.3%</a:t>
                      </a:r>
                    </a:p>
                  </a:txBody>
                  <a:tcPr marL="9525" marR="9525" marT="9525"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b"/>
                      <a:r>
                        <a:rPr lang="en-US" sz="1600" b="0" i="0" u="none" strike="noStrike" dirty="0" smtClean="0">
                          <a:solidFill>
                            <a:srgbClr val="002060"/>
                          </a:solidFill>
                          <a:effectLst/>
                          <a:latin typeface="+mn-lt"/>
                        </a:rPr>
                        <a:t> Respite</a:t>
                      </a:r>
                      <a:endParaRPr lang="en-US" sz="1600" b="0" i="0" u="none" strike="noStrike" dirty="0">
                        <a:solidFill>
                          <a:srgbClr val="002060"/>
                        </a:solidFill>
                        <a:effectLst/>
                        <a:latin typeface="+mn-lt"/>
                      </a:endParaRPr>
                    </a:p>
                  </a:txBody>
                  <a:tcPr marL="9525" marR="9525" marT="9525"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600" b="0" i="0" u="none" strike="noStrike" dirty="0">
                          <a:solidFill>
                            <a:srgbClr val="002060"/>
                          </a:solidFill>
                          <a:effectLst/>
                          <a:latin typeface="+mn-lt"/>
                        </a:rPr>
                        <a:t>0.2%</a:t>
                      </a:r>
                    </a:p>
                  </a:txBody>
                  <a:tcPr marL="9525" marR="9525" marT="9525"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919455622"/>
                  </a:ext>
                </a:extLst>
              </a:tr>
            </a:tbl>
          </a:graphicData>
        </a:graphic>
      </p:graphicFrame>
    </p:spTree>
    <p:extLst>
      <p:ext uri="{BB962C8B-B14F-4D97-AF65-F5344CB8AC3E}">
        <p14:creationId xmlns:p14="http://schemas.microsoft.com/office/powerpoint/2010/main" val="774395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21" y="320806"/>
            <a:ext cx="11652069" cy="580713"/>
          </a:xfrm>
        </p:spPr>
        <p:txBody>
          <a:bodyPr>
            <a:normAutofit fontScale="90000"/>
          </a:bodyPr>
          <a:lstStyle/>
          <a:p>
            <a:pPr marL="457200" indent="-457200">
              <a:lnSpc>
                <a:spcPct val="100000"/>
              </a:lnSpc>
              <a:buFont typeface="Wingdings" panose="05000000000000000000" pitchFamily="2" charset="2"/>
              <a:buChar char="§"/>
            </a:pPr>
            <a:r>
              <a:rPr lang="en-US" sz="2400" dirty="0" smtClean="0">
                <a:solidFill>
                  <a:srgbClr val="002060"/>
                </a:solidFill>
              </a:rPr>
              <a:t>Over Half of Encounters Involved Recurring Issues- Care coordination Needs are Not One-Time Events</a:t>
            </a:r>
            <a:endParaRPr lang="en-US" sz="2400" dirty="0">
              <a:solidFill>
                <a:srgbClr val="002060"/>
              </a:solidFill>
            </a:endParaRPr>
          </a:p>
        </p:txBody>
      </p:sp>
      <p:cxnSp>
        <p:nvCxnSpPr>
          <p:cNvPr id="4" name="Straight Connector 3"/>
          <p:cNvCxnSpPr/>
          <p:nvPr/>
        </p:nvCxnSpPr>
        <p:spPr>
          <a:xfrm>
            <a:off x="283327" y="1075869"/>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graphicFrame>
        <p:nvGraphicFramePr>
          <p:cNvPr id="6" name="Chart 5"/>
          <p:cNvGraphicFramePr>
            <a:graphicFrameLocks noGrp="1"/>
          </p:cNvGraphicFramePr>
          <p:nvPr>
            <p:extLst>
              <p:ext uri="{D42A27DB-BD31-4B8C-83A1-F6EECF244321}">
                <p14:modId xmlns:p14="http://schemas.microsoft.com/office/powerpoint/2010/main" val="4125190105"/>
              </p:ext>
            </p:extLst>
          </p:nvPr>
        </p:nvGraphicFramePr>
        <p:xfrm>
          <a:off x="2408863" y="1250220"/>
          <a:ext cx="7276522" cy="519544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408863" y="1091325"/>
            <a:ext cx="8395063" cy="369332"/>
          </a:xfrm>
          <a:prstGeom prst="rect">
            <a:avLst/>
          </a:prstGeom>
          <a:noFill/>
        </p:spPr>
        <p:txBody>
          <a:bodyPr wrap="square" rtlCol="0">
            <a:spAutoFit/>
          </a:bodyPr>
          <a:lstStyle/>
          <a:p>
            <a:r>
              <a:rPr lang="en-US" b="1" dirty="0" smtClean="0">
                <a:solidFill>
                  <a:srgbClr val="002060"/>
                </a:solidFill>
              </a:rPr>
              <a:t>Percentage of Encounters Involving New and Recurring Issues</a:t>
            </a:r>
            <a:endParaRPr lang="en-US" dirty="0">
              <a:solidFill>
                <a:srgbClr val="002060"/>
              </a:solidFill>
            </a:endParaRPr>
          </a:p>
        </p:txBody>
      </p:sp>
    </p:spTree>
    <p:extLst>
      <p:ext uri="{BB962C8B-B14F-4D97-AF65-F5344CB8AC3E}">
        <p14:creationId xmlns:p14="http://schemas.microsoft.com/office/powerpoint/2010/main" val="337212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543" y="478812"/>
            <a:ext cx="11652069" cy="580713"/>
          </a:xfrm>
        </p:spPr>
        <p:txBody>
          <a:bodyPr>
            <a:noAutofit/>
          </a:bodyPr>
          <a:lstStyle/>
          <a:p>
            <a:pPr marL="457200" indent="-457200">
              <a:lnSpc>
                <a:spcPct val="100000"/>
              </a:lnSpc>
              <a:buFont typeface="Wingdings" panose="05000000000000000000" pitchFamily="2" charset="2"/>
              <a:buChar char="§"/>
            </a:pPr>
            <a:r>
              <a:rPr lang="en-US" sz="2800" dirty="0" smtClean="0">
                <a:solidFill>
                  <a:srgbClr val="002060"/>
                </a:solidFill>
              </a:rPr>
              <a:t>Encounter Time and Complexity: A Comparison of Medical and Home and Community-Based Settings</a:t>
            </a:r>
            <a:endParaRPr lang="en-US" sz="2800" dirty="0">
              <a:solidFill>
                <a:srgbClr val="002060"/>
              </a:solidFill>
            </a:endParaRPr>
          </a:p>
        </p:txBody>
      </p:sp>
      <p:cxnSp>
        <p:nvCxnSpPr>
          <p:cNvPr id="4" name="Straight Connector 3"/>
          <p:cNvCxnSpPr/>
          <p:nvPr/>
        </p:nvCxnSpPr>
        <p:spPr>
          <a:xfrm>
            <a:off x="530543" y="1156292"/>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343648" y="1689581"/>
            <a:ext cx="11396285" cy="1107996"/>
          </a:xfrm>
          <a:prstGeom prst="rect">
            <a:avLst/>
          </a:prstGeom>
          <a:noFill/>
        </p:spPr>
        <p:txBody>
          <a:bodyPr wrap="square" rtlCol="0">
            <a:spAutoFit/>
          </a:bodyPr>
          <a:lstStyle/>
          <a:p>
            <a:r>
              <a:rPr lang="en-US" dirty="0" smtClean="0">
                <a:solidFill>
                  <a:srgbClr val="002060"/>
                </a:solidFill>
              </a:rPr>
              <a:t>“…</a:t>
            </a:r>
            <a:r>
              <a:rPr lang="en-US" sz="2400" i="1" dirty="0">
                <a:solidFill>
                  <a:srgbClr val="002060"/>
                </a:solidFill>
              </a:rPr>
              <a:t>P</a:t>
            </a:r>
            <a:r>
              <a:rPr lang="en-US" sz="2400" i="1" dirty="0" smtClean="0">
                <a:solidFill>
                  <a:srgbClr val="002060"/>
                </a:solidFill>
              </a:rPr>
              <a:t>atients of greater…complexity averaged a higher number of encounters and…a larger time spent.</a:t>
            </a:r>
            <a:endParaRPr lang="en-US" sz="2400" i="1" dirty="0">
              <a:solidFill>
                <a:srgbClr val="002060"/>
              </a:solidFill>
            </a:endParaRPr>
          </a:p>
          <a:p>
            <a:pPr algn="r"/>
            <a:r>
              <a:rPr lang="en-US" i="1" dirty="0" smtClean="0">
                <a:solidFill>
                  <a:srgbClr val="002060"/>
                </a:solidFill>
              </a:rPr>
              <a:t>					</a:t>
            </a:r>
            <a:endParaRPr lang="en-US" i="1" dirty="0">
              <a:solidFill>
                <a:srgbClr val="002060"/>
              </a:solidFill>
            </a:endParaRPr>
          </a:p>
        </p:txBody>
      </p:sp>
      <p:sp>
        <p:nvSpPr>
          <p:cNvPr id="11" name="TextBox 10"/>
          <p:cNvSpPr txBox="1"/>
          <p:nvPr/>
        </p:nvSpPr>
        <p:spPr>
          <a:xfrm>
            <a:off x="488459" y="2797577"/>
            <a:ext cx="11251474" cy="3139321"/>
          </a:xfrm>
          <a:prstGeom prst="rect">
            <a:avLst/>
          </a:prstGeom>
          <a:noFill/>
        </p:spPr>
        <p:txBody>
          <a:bodyPr wrap="square" rtlCol="0">
            <a:spAutoFit/>
          </a:bodyPr>
          <a:lstStyle/>
          <a:p>
            <a:r>
              <a:rPr lang="en-US" sz="2400" i="1" dirty="0" smtClean="0">
                <a:solidFill>
                  <a:srgbClr val="002060"/>
                </a:solidFill>
              </a:rPr>
              <a:t>“…[children] with family/social complexity had the highest…minutes per encounter, suggesting that the presence of family social stressors is at least important as the presence of a special health care need…”</a:t>
            </a:r>
          </a:p>
          <a:p>
            <a:endParaRPr lang="en-US" sz="2400" i="1" dirty="0" smtClean="0">
              <a:solidFill>
                <a:srgbClr val="002060"/>
              </a:solidFill>
            </a:endParaRPr>
          </a:p>
          <a:p>
            <a:endParaRPr lang="en-US" sz="2400" i="1" dirty="0">
              <a:solidFill>
                <a:srgbClr val="002060"/>
              </a:solidFill>
            </a:endParaRPr>
          </a:p>
          <a:p>
            <a:pPr algn="r"/>
            <a:r>
              <a:rPr lang="en-US" i="1" dirty="0">
                <a:solidFill>
                  <a:srgbClr val="002060"/>
                </a:solidFill>
              </a:rPr>
              <a:t>R. </a:t>
            </a:r>
            <a:r>
              <a:rPr lang="en-US" i="1" dirty="0" err="1">
                <a:solidFill>
                  <a:srgbClr val="002060"/>
                </a:solidFill>
              </a:rPr>
              <a:t>Antonelli</a:t>
            </a:r>
            <a:r>
              <a:rPr lang="en-US" i="1" dirty="0">
                <a:solidFill>
                  <a:srgbClr val="002060"/>
                </a:solidFill>
              </a:rPr>
              <a:t>, Stile and D. </a:t>
            </a:r>
            <a:r>
              <a:rPr lang="en-US" i="1" dirty="0" err="1">
                <a:solidFill>
                  <a:srgbClr val="002060"/>
                </a:solidFill>
              </a:rPr>
              <a:t>Antonelli</a:t>
            </a:r>
            <a:r>
              <a:rPr lang="en-US" i="1" dirty="0">
                <a:solidFill>
                  <a:srgbClr val="002060"/>
                </a:solidFill>
              </a:rPr>
              <a:t>,</a:t>
            </a:r>
            <a:r>
              <a:rPr lang="en-US" b="1" dirty="0">
                <a:solidFill>
                  <a:srgbClr val="002060"/>
                </a:solidFill>
              </a:rPr>
              <a:t> </a:t>
            </a:r>
            <a:r>
              <a:rPr lang="en-US" dirty="0">
                <a:solidFill>
                  <a:srgbClr val="002060"/>
                </a:solidFill>
              </a:rPr>
              <a:t>Care Coordination for Children and Youth With Special Health Care Needs: A Descriptive, Multisite Study of Activities, Personnel Costs, and Outcomes, 2008</a:t>
            </a:r>
            <a:endParaRPr lang="en-US" i="1" dirty="0" smtClean="0">
              <a:solidFill>
                <a:srgbClr val="002060"/>
              </a:solidFill>
            </a:endParaRPr>
          </a:p>
          <a:p>
            <a:endParaRPr lang="en-US" sz="2400" i="1" dirty="0">
              <a:solidFill>
                <a:srgbClr val="002060"/>
              </a:solidFill>
            </a:endParaRPr>
          </a:p>
          <a:p>
            <a:pPr algn="r"/>
            <a:r>
              <a:rPr lang="en-US" i="1" dirty="0" smtClean="0">
                <a:solidFill>
                  <a:srgbClr val="002060"/>
                </a:solidFill>
              </a:rPr>
              <a:t>					</a:t>
            </a:r>
            <a:endParaRPr lang="en-US" i="1" dirty="0">
              <a:solidFill>
                <a:srgbClr val="002060"/>
              </a:solidFill>
            </a:endParaRPr>
          </a:p>
        </p:txBody>
      </p:sp>
    </p:spTree>
    <p:extLst>
      <p:ext uri="{BB962C8B-B14F-4D97-AF65-F5344CB8AC3E}">
        <p14:creationId xmlns:p14="http://schemas.microsoft.com/office/powerpoint/2010/main" val="7406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22" y="182588"/>
            <a:ext cx="11652069" cy="580713"/>
          </a:xfrm>
        </p:spPr>
        <p:txBody>
          <a:bodyPr>
            <a:normAutofit/>
          </a:bodyPr>
          <a:lstStyle/>
          <a:p>
            <a:pPr marL="457200" indent="-457200">
              <a:lnSpc>
                <a:spcPct val="100000"/>
              </a:lnSpc>
              <a:buFont typeface="Wingdings" panose="05000000000000000000" pitchFamily="2" charset="2"/>
              <a:buChar char="§"/>
            </a:pPr>
            <a:r>
              <a:rPr lang="en-US" sz="2400" dirty="0" smtClean="0">
                <a:solidFill>
                  <a:srgbClr val="002060"/>
                </a:solidFill>
              </a:rPr>
              <a:t>Encounters and Average Encounter Time Increase as Medical Complexity Increases</a:t>
            </a:r>
            <a:endParaRPr lang="en-US" sz="2400" dirty="0">
              <a:solidFill>
                <a:srgbClr val="002060"/>
              </a:solidFill>
            </a:endParaRPr>
          </a:p>
        </p:txBody>
      </p:sp>
      <p:cxnSp>
        <p:nvCxnSpPr>
          <p:cNvPr id="4" name="Straight Connector 3"/>
          <p:cNvCxnSpPr/>
          <p:nvPr/>
        </p:nvCxnSpPr>
        <p:spPr>
          <a:xfrm>
            <a:off x="535876" y="843757"/>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graphicFrame>
        <p:nvGraphicFramePr>
          <p:cNvPr id="8" name="Chart 7"/>
          <p:cNvGraphicFramePr>
            <a:graphicFrameLocks noGrp="1"/>
          </p:cNvGraphicFramePr>
          <p:nvPr>
            <p:extLst>
              <p:ext uri="{D42A27DB-BD31-4B8C-83A1-F6EECF244321}">
                <p14:modId xmlns:p14="http://schemas.microsoft.com/office/powerpoint/2010/main" val="4294833632"/>
              </p:ext>
            </p:extLst>
          </p:nvPr>
        </p:nvGraphicFramePr>
        <p:xfrm>
          <a:off x="100149" y="1561701"/>
          <a:ext cx="6444343" cy="46242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74599763"/>
              </p:ext>
            </p:extLst>
          </p:nvPr>
        </p:nvGraphicFramePr>
        <p:xfrm>
          <a:off x="6579042" y="1691931"/>
          <a:ext cx="4503196" cy="1653540"/>
        </p:xfrm>
        <a:graphic>
          <a:graphicData uri="http://schemas.openxmlformats.org/drawingml/2006/table">
            <a:tbl>
              <a:tblPr>
                <a:tableStyleId>{5C22544A-7EE6-4342-B048-85BDC9FD1C3A}</a:tableStyleId>
              </a:tblPr>
              <a:tblGrid>
                <a:gridCol w="2857276">
                  <a:extLst>
                    <a:ext uri="{9D8B030D-6E8A-4147-A177-3AD203B41FA5}">
                      <a16:colId xmlns:a16="http://schemas.microsoft.com/office/drawing/2014/main" val="3105349531"/>
                    </a:ext>
                  </a:extLst>
                </a:gridCol>
                <a:gridCol w="1645920">
                  <a:extLst>
                    <a:ext uri="{9D8B030D-6E8A-4147-A177-3AD203B41FA5}">
                      <a16:colId xmlns:a16="http://schemas.microsoft.com/office/drawing/2014/main" val="2614230653"/>
                    </a:ext>
                  </a:extLst>
                </a:gridCol>
              </a:tblGrid>
              <a:tr h="313510">
                <a:tc>
                  <a:txBody>
                    <a:bodyPr/>
                    <a:lstStyle/>
                    <a:p>
                      <a:pPr algn="ctr" fontAlgn="b"/>
                      <a:r>
                        <a:rPr lang="en-US" sz="1800" u="none" strike="noStrike" dirty="0">
                          <a:solidFill>
                            <a:srgbClr val="002060"/>
                          </a:solidFill>
                          <a:effectLst/>
                        </a:rPr>
                        <a:t> </a:t>
                      </a:r>
                      <a:r>
                        <a:rPr lang="en-US" sz="1800" u="none" strike="noStrike" dirty="0" smtClean="0">
                          <a:solidFill>
                            <a:srgbClr val="002060"/>
                          </a:solidFill>
                          <a:effectLst/>
                        </a:rPr>
                        <a:t>Level of Medical Complexity </a:t>
                      </a:r>
                      <a:endParaRPr lang="en-US" sz="1800" b="0" i="0" u="none" strike="noStrike" dirty="0">
                        <a:solidFill>
                          <a:srgbClr val="002060"/>
                        </a:solidFill>
                        <a:effectLst/>
                        <a:latin typeface="Calibri" panose="020F0502020204030204" pitchFamily="34" charset="0"/>
                      </a:endParaRPr>
                    </a:p>
                  </a:txBody>
                  <a:tcPr marL="7620" marR="7620" marT="7620" marB="0" anchor="b">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u="none" strike="noStrike" dirty="0" smtClean="0">
                          <a:solidFill>
                            <a:srgbClr val="002060"/>
                          </a:solidFill>
                          <a:effectLst/>
                        </a:rPr>
                        <a:t>Average Encounters</a:t>
                      </a:r>
                      <a:endParaRPr lang="en-US" sz="1800" b="0" i="0" u="none" strike="noStrike" dirty="0">
                        <a:solidFill>
                          <a:srgbClr val="002060"/>
                        </a:solidFill>
                        <a:effectLst/>
                        <a:latin typeface="Calibri" panose="020F0502020204030204" pitchFamily="34" charset="0"/>
                      </a:endParaRPr>
                    </a:p>
                  </a:txBody>
                  <a:tcPr marL="7620" marR="7620" marT="7620" marB="0" anchor="b">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6929564"/>
                  </a:ext>
                </a:extLst>
              </a:tr>
              <a:tr h="365760">
                <a:tc>
                  <a:txBody>
                    <a:bodyPr/>
                    <a:lstStyle/>
                    <a:p>
                      <a:pPr algn="l" fontAlgn="b"/>
                      <a:r>
                        <a:rPr lang="en-US" sz="1800" u="none" strike="noStrike" dirty="0" smtClean="0">
                          <a:solidFill>
                            <a:srgbClr val="002060"/>
                          </a:solidFill>
                          <a:effectLst/>
                        </a:rPr>
                        <a:t> Mild</a:t>
                      </a:r>
                      <a:endParaRPr lang="en-US" sz="1800" b="0" i="0" u="none" strike="noStrike" dirty="0">
                        <a:solidFill>
                          <a:srgbClr val="002060"/>
                        </a:solidFill>
                        <a:effectLst/>
                        <a:latin typeface="Calibri" panose="020F0502020204030204" pitchFamily="34" charset="0"/>
                      </a:endParaRPr>
                    </a:p>
                  </a:txBody>
                  <a:tcPr marL="7620" marR="7620" marT="7620" marB="0" anchor="b">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algn="ctr" fontAlgn="b"/>
                      <a:r>
                        <a:rPr lang="en-US" sz="1800" u="none" strike="noStrike" dirty="0" smtClean="0">
                          <a:solidFill>
                            <a:srgbClr val="002060"/>
                          </a:solidFill>
                          <a:effectLst/>
                        </a:rPr>
                        <a:t>1.8</a:t>
                      </a:r>
                      <a:endParaRPr lang="en-US" sz="1800" b="0" i="0" u="none" strike="noStrike" dirty="0">
                        <a:solidFill>
                          <a:srgbClr val="002060"/>
                        </a:solidFill>
                        <a:effectLst/>
                        <a:latin typeface="Calibri" panose="020F0502020204030204" pitchFamily="34" charset="0"/>
                      </a:endParaRPr>
                    </a:p>
                  </a:txBody>
                  <a:tcPr marL="7620" marR="7620" marT="7620" marB="0" anchor="b">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789161602"/>
                  </a:ext>
                </a:extLst>
              </a:tr>
              <a:tr h="365760">
                <a:tc>
                  <a:txBody>
                    <a:bodyPr/>
                    <a:lstStyle/>
                    <a:p>
                      <a:pPr algn="l" fontAlgn="b"/>
                      <a:r>
                        <a:rPr lang="en-US" sz="1800" u="none" strike="noStrike" dirty="0" smtClean="0">
                          <a:solidFill>
                            <a:srgbClr val="002060"/>
                          </a:solidFill>
                          <a:effectLst/>
                        </a:rPr>
                        <a:t> Moderate</a:t>
                      </a:r>
                      <a:endParaRPr lang="en-US" sz="1800" b="0" i="0" u="none" strike="noStrike" dirty="0">
                        <a:solidFill>
                          <a:srgbClr val="002060"/>
                        </a:solidFill>
                        <a:effectLst/>
                        <a:latin typeface="Calibri" panose="020F0502020204030204" pitchFamily="34" charset="0"/>
                      </a:endParaRPr>
                    </a:p>
                  </a:txBody>
                  <a:tcPr marL="7620" marR="7620" marT="7620" marB="0" anchor="b">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800" u="none" strike="noStrike" dirty="0" smtClean="0">
                          <a:solidFill>
                            <a:srgbClr val="002060"/>
                          </a:solidFill>
                          <a:effectLst/>
                        </a:rPr>
                        <a:t>3.0</a:t>
                      </a:r>
                      <a:endParaRPr lang="en-US" sz="1800" b="0" i="0" u="none" strike="noStrike" dirty="0">
                        <a:solidFill>
                          <a:srgbClr val="002060"/>
                        </a:solidFill>
                        <a:effectLst/>
                        <a:latin typeface="Calibri" panose="020F0502020204030204" pitchFamily="34" charset="0"/>
                      </a:endParaRPr>
                    </a:p>
                  </a:txBody>
                  <a:tcPr marL="7620" marR="7620" marT="7620" marB="0" anchor="b">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2468036870"/>
                  </a:ext>
                </a:extLst>
              </a:tr>
              <a:tr h="365760">
                <a:tc>
                  <a:txBody>
                    <a:bodyPr/>
                    <a:lstStyle/>
                    <a:p>
                      <a:pPr algn="l" fontAlgn="b"/>
                      <a:r>
                        <a:rPr lang="en-US" sz="1800" u="none" strike="noStrike" dirty="0" smtClean="0">
                          <a:solidFill>
                            <a:srgbClr val="002060"/>
                          </a:solidFill>
                          <a:effectLst/>
                        </a:rPr>
                        <a:t> Intense</a:t>
                      </a:r>
                      <a:endParaRPr lang="en-US" sz="1800" b="0" i="0" u="none" strike="noStrike" dirty="0">
                        <a:solidFill>
                          <a:srgbClr val="002060"/>
                        </a:solidFill>
                        <a:effectLst/>
                        <a:latin typeface="Calibri" panose="020F0502020204030204" pitchFamily="34" charset="0"/>
                      </a:endParaRPr>
                    </a:p>
                  </a:txBody>
                  <a:tcPr marL="7620" marR="7620" marT="7620" marB="0" anchor="b">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u="none" strike="noStrike" dirty="0" smtClean="0">
                          <a:solidFill>
                            <a:srgbClr val="002060"/>
                          </a:solidFill>
                          <a:effectLst/>
                        </a:rPr>
                        <a:t>4.6</a:t>
                      </a:r>
                      <a:endParaRPr lang="en-US" sz="1800" b="0" i="0" u="none" strike="noStrike" dirty="0">
                        <a:solidFill>
                          <a:srgbClr val="002060"/>
                        </a:solidFill>
                        <a:effectLst/>
                        <a:latin typeface="Calibri" panose="020F0502020204030204" pitchFamily="34" charset="0"/>
                      </a:endParaRPr>
                    </a:p>
                  </a:txBody>
                  <a:tcPr marL="7620" marR="7620" marT="7620" marB="0" anchor="b">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92243146"/>
                  </a:ext>
                </a:extLst>
              </a:tr>
            </a:tbl>
          </a:graphicData>
        </a:graphic>
      </p:graphicFrame>
      <p:sp>
        <p:nvSpPr>
          <p:cNvPr id="5" name="TextBox 4"/>
          <p:cNvSpPr txBox="1"/>
          <p:nvPr/>
        </p:nvSpPr>
        <p:spPr>
          <a:xfrm>
            <a:off x="1292245" y="918346"/>
            <a:ext cx="4754879" cy="646331"/>
          </a:xfrm>
          <a:prstGeom prst="rect">
            <a:avLst/>
          </a:prstGeom>
          <a:noFill/>
        </p:spPr>
        <p:txBody>
          <a:bodyPr wrap="square" rtlCol="0">
            <a:spAutoFit/>
          </a:bodyPr>
          <a:lstStyle/>
          <a:p>
            <a:r>
              <a:rPr lang="en-US" b="1" dirty="0" smtClean="0">
                <a:solidFill>
                  <a:srgbClr val="002060"/>
                </a:solidFill>
              </a:rPr>
              <a:t>Clients By Level of Medical Complexity</a:t>
            </a:r>
          </a:p>
          <a:p>
            <a:pPr algn="ctr"/>
            <a:r>
              <a:rPr lang="en-US" dirty="0" smtClean="0">
                <a:solidFill>
                  <a:srgbClr val="002060"/>
                </a:solidFill>
              </a:rPr>
              <a:t>N=1,386</a:t>
            </a:r>
            <a:endParaRPr lang="en-US" dirty="0">
              <a:solidFill>
                <a:srgbClr val="002060"/>
              </a:solidFill>
            </a:endParaRPr>
          </a:p>
        </p:txBody>
      </p:sp>
      <p:sp>
        <p:nvSpPr>
          <p:cNvPr id="9" name="TextBox 8"/>
          <p:cNvSpPr txBox="1"/>
          <p:nvPr/>
        </p:nvSpPr>
        <p:spPr>
          <a:xfrm>
            <a:off x="6361910" y="975461"/>
            <a:ext cx="4754879" cy="646331"/>
          </a:xfrm>
          <a:prstGeom prst="rect">
            <a:avLst/>
          </a:prstGeom>
          <a:noFill/>
        </p:spPr>
        <p:txBody>
          <a:bodyPr wrap="square" rtlCol="0">
            <a:spAutoFit/>
          </a:bodyPr>
          <a:lstStyle/>
          <a:p>
            <a:pPr algn="ctr"/>
            <a:r>
              <a:rPr lang="en-US" b="1" dirty="0" smtClean="0">
                <a:solidFill>
                  <a:srgbClr val="002060"/>
                </a:solidFill>
              </a:rPr>
              <a:t>Average Encounters By Level of Medical Complexity</a:t>
            </a:r>
            <a:endParaRPr lang="en-US" b="1" dirty="0">
              <a:solidFill>
                <a:srgbClr val="00206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852276163"/>
              </p:ext>
            </p:extLst>
          </p:nvPr>
        </p:nvGraphicFramePr>
        <p:xfrm>
          <a:off x="6692268" y="4254137"/>
          <a:ext cx="4503196" cy="1653540"/>
        </p:xfrm>
        <a:graphic>
          <a:graphicData uri="http://schemas.openxmlformats.org/drawingml/2006/table">
            <a:tbl>
              <a:tblPr>
                <a:tableStyleId>{5C22544A-7EE6-4342-B048-85BDC9FD1C3A}</a:tableStyleId>
              </a:tblPr>
              <a:tblGrid>
                <a:gridCol w="2857276">
                  <a:extLst>
                    <a:ext uri="{9D8B030D-6E8A-4147-A177-3AD203B41FA5}">
                      <a16:colId xmlns:a16="http://schemas.microsoft.com/office/drawing/2014/main" val="3105349531"/>
                    </a:ext>
                  </a:extLst>
                </a:gridCol>
                <a:gridCol w="1645920">
                  <a:extLst>
                    <a:ext uri="{9D8B030D-6E8A-4147-A177-3AD203B41FA5}">
                      <a16:colId xmlns:a16="http://schemas.microsoft.com/office/drawing/2014/main" val="2614230653"/>
                    </a:ext>
                  </a:extLst>
                </a:gridCol>
              </a:tblGrid>
              <a:tr h="313510">
                <a:tc>
                  <a:txBody>
                    <a:bodyPr/>
                    <a:lstStyle/>
                    <a:p>
                      <a:pPr algn="ctr" fontAlgn="b"/>
                      <a:r>
                        <a:rPr lang="en-US" sz="1800" u="none" strike="noStrike" dirty="0">
                          <a:solidFill>
                            <a:srgbClr val="002060"/>
                          </a:solidFill>
                          <a:effectLst/>
                        </a:rPr>
                        <a:t> </a:t>
                      </a:r>
                      <a:r>
                        <a:rPr lang="en-US" sz="1800" u="none" strike="noStrike" dirty="0" smtClean="0">
                          <a:solidFill>
                            <a:srgbClr val="002060"/>
                          </a:solidFill>
                          <a:effectLst/>
                        </a:rPr>
                        <a:t>Level of Medical Complexity </a:t>
                      </a:r>
                      <a:endParaRPr lang="en-US" sz="1800" b="0" i="0" u="none" strike="noStrike" dirty="0">
                        <a:solidFill>
                          <a:srgbClr val="002060"/>
                        </a:solidFill>
                        <a:effectLst/>
                        <a:latin typeface="Calibri" panose="020F0502020204030204" pitchFamily="34" charset="0"/>
                      </a:endParaRPr>
                    </a:p>
                  </a:txBody>
                  <a:tcPr marL="7620" marR="7620" marT="7620" marB="0" anchor="b">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u="none" strike="noStrike" dirty="0" smtClean="0">
                          <a:solidFill>
                            <a:srgbClr val="002060"/>
                          </a:solidFill>
                          <a:effectLst/>
                        </a:rPr>
                        <a:t>Average Encounter Time</a:t>
                      </a:r>
                      <a:endParaRPr lang="en-US" sz="1800" b="0" i="0" u="none" strike="noStrike" dirty="0">
                        <a:solidFill>
                          <a:srgbClr val="002060"/>
                        </a:solidFill>
                        <a:effectLst/>
                        <a:latin typeface="Calibri" panose="020F0502020204030204" pitchFamily="34" charset="0"/>
                      </a:endParaRPr>
                    </a:p>
                  </a:txBody>
                  <a:tcPr marL="7620" marR="7620" marT="7620" marB="0" anchor="b">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6929564"/>
                  </a:ext>
                </a:extLst>
              </a:tr>
              <a:tr h="365760">
                <a:tc>
                  <a:txBody>
                    <a:bodyPr/>
                    <a:lstStyle/>
                    <a:p>
                      <a:pPr algn="l" fontAlgn="b"/>
                      <a:r>
                        <a:rPr lang="en-US" sz="1800" u="none" strike="noStrike" dirty="0" smtClean="0">
                          <a:solidFill>
                            <a:srgbClr val="002060"/>
                          </a:solidFill>
                          <a:effectLst/>
                        </a:rPr>
                        <a:t> Mild</a:t>
                      </a:r>
                      <a:endParaRPr lang="en-US" sz="1800" b="0" i="0" u="none" strike="noStrike" dirty="0">
                        <a:solidFill>
                          <a:srgbClr val="002060"/>
                        </a:solidFill>
                        <a:effectLst/>
                        <a:latin typeface="Calibri" panose="020F0502020204030204" pitchFamily="34" charset="0"/>
                      </a:endParaRPr>
                    </a:p>
                  </a:txBody>
                  <a:tcPr marL="7620" marR="7620" marT="7620" marB="0" anchor="b">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algn="ctr" fontAlgn="b"/>
                      <a:r>
                        <a:rPr lang="en-US" sz="1800" u="none" strike="noStrike" dirty="0">
                          <a:solidFill>
                            <a:srgbClr val="002060"/>
                          </a:solidFill>
                          <a:effectLst/>
                        </a:rPr>
                        <a:t>20.1</a:t>
                      </a:r>
                      <a:endParaRPr lang="en-US" sz="1800" b="0" i="0" u="none" strike="noStrike" dirty="0">
                        <a:solidFill>
                          <a:srgbClr val="002060"/>
                        </a:solidFill>
                        <a:effectLst/>
                        <a:latin typeface="Calibri" panose="020F0502020204030204" pitchFamily="34" charset="0"/>
                      </a:endParaRPr>
                    </a:p>
                  </a:txBody>
                  <a:tcPr marL="7620" marR="7620" marT="7620" marB="0" anchor="b">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789161602"/>
                  </a:ext>
                </a:extLst>
              </a:tr>
              <a:tr h="365760">
                <a:tc>
                  <a:txBody>
                    <a:bodyPr/>
                    <a:lstStyle/>
                    <a:p>
                      <a:pPr algn="l" fontAlgn="b"/>
                      <a:r>
                        <a:rPr lang="en-US" sz="1800" u="none" strike="noStrike" dirty="0" smtClean="0">
                          <a:solidFill>
                            <a:srgbClr val="002060"/>
                          </a:solidFill>
                          <a:effectLst/>
                        </a:rPr>
                        <a:t> Moderate</a:t>
                      </a:r>
                      <a:endParaRPr lang="en-US" sz="1800" b="0" i="0" u="none" strike="noStrike" dirty="0">
                        <a:solidFill>
                          <a:srgbClr val="002060"/>
                        </a:solidFill>
                        <a:effectLst/>
                        <a:latin typeface="Calibri" panose="020F0502020204030204" pitchFamily="34" charset="0"/>
                      </a:endParaRPr>
                    </a:p>
                  </a:txBody>
                  <a:tcPr marL="7620" marR="7620" marT="7620" marB="0" anchor="b">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800" u="none" strike="noStrike" dirty="0" smtClean="0">
                          <a:solidFill>
                            <a:srgbClr val="002060"/>
                          </a:solidFill>
                          <a:effectLst/>
                        </a:rPr>
                        <a:t>30.4</a:t>
                      </a:r>
                      <a:endParaRPr lang="en-US" sz="1800" b="0" i="0" u="none" strike="noStrike" dirty="0">
                        <a:solidFill>
                          <a:srgbClr val="002060"/>
                        </a:solidFill>
                        <a:effectLst/>
                        <a:latin typeface="Calibri" panose="020F0502020204030204" pitchFamily="34" charset="0"/>
                      </a:endParaRPr>
                    </a:p>
                  </a:txBody>
                  <a:tcPr marL="7620" marR="7620" marT="7620" marB="0" anchor="b">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2468036870"/>
                  </a:ext>
                </a:extLst>
              </a:tr>
              <a:tr h="365760">
                <a:tc>
                  <a:txBody>
                    <a:bodyPr/>
                    <a:lstStyle/>
                    <a:p>
                      <a:pPr algn="l" fontAlgn="b"/>
                      <a:r>
                        <a:rPr lang="en-US" sz="1800" u="none" strike="noStrike" dirty="0" smtClean="0">
                          <a:solidFill>
                            <a:srgbClr val="002060"/>
                          </a:solidFill>
                          <a:effectLst/>
                        </a:rPr>
                        <a:t> Intense</a:t>
                      </a:r>
                      <a:endParaRPr lang="en-US" sz="1800" b="0" i="0" u="none" strike="noStrike" dirty="0">
                        <a:solidFill>
                          <a:srgbClr val="002060"/>
                        </a:solidFill>
                        <a:effectLst/>
                        <a:latin typeface="Calibri" panose="020F0502020204030204" pitchFamily="34" charset="0"/>
                      </a:endParaRPr>
                    </a:p>
                  </a:txBody>
                  <a:tcPr marL="7620" marR="7620" marT="7620" marB="0" anchor="b">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u="none" strike="noStrike" dirty="0">
                          <a:solidFill>
                            <a:srgbClr val="002060"/>
                          </a:solidFill>
                          <a:effectLst/>
                        </a:rPr>
                        <a:t>37.1</a:t>
                      </a:r>
                      <a:endParaRPr lang="en-US" sz="1800" b="0" i="0" u="none" strike="noStrike" dirty="0">
                        <a:solidFill>
                          <a:srgbClr val="002060"/>
                        </a:solidFill>
                        <a:effectLst/>
                        <a:latin typeface="Calibri" panose="020F0502020204030204" pitchFamily="34" charset="0"/>
                      </a:endParaRPr>
                    </a:p>
                  </a:txBody>
                  <a:tcPr marL="7620" marR="7620" marT="7620" marB="0" anchor="b">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92243146"/>
                  </a:ext>
                </a:extLst>
              </a:tr>
            </a:tbl>
          </a:graphicData>
        </a:graphic>
      </p:graphicFrame>
      <p:sp>
        <p:nvSpPr>
          <p:cNvPr id="11" name="TextBox 10"/>
          <p:cNvSpPr txBox="1"/>
          <p:nvPr/>
        </p:nvSpPr>
        <p:spPr>
          <a:xfrm>
            <a:off x="6544492" y="3491672"/>
            <a:ext cx="4754879" cy="646331"/>
          </a:xfrm>
          <a:prstGeom prst="rect">
            <a:avLst/>
          </a:prstGeom>
          <a:noFill/>
        </p:spPr>
        <p:txBody>
          <a:bodyPr wrap="square" rtlCol="0">
            <a:spAutoFit/>
          </a:bodyPr>
          <a:lstStyle/>
          <a:p>
            <a:pPr algn="ctr"/>
            <a:r>
              <a:rPr lang="en-US" b="1" dirty="0" smtClean="0">
                <a:solidFill>
                  <a:srgbClr val="002060"/>
                </a:solidFill>
              </a:rPr>
              <a:t>Average Encounter Time By Level of Medical Complexity</a:t>
            </a:r>
            <a:endParaRPr lang="en-US" b="1" dirty="0">
              <a:solidFill>
                <a:srgbClr val="002060"/>
              </a:solidFill>
            </a:endParaRPr>
          </a:p>
        </p:txBody>
      </p:sp>
    </p:spTree>
    <p:extLst>
      <p:ext uri="{BB962C8B-B14F-4D97-AF65-F5344CB8AC3E}">
        <p14:creationId xmlns:p14="http://schemas.microsoft.com/office/powerpoint/2010/main" val="3479879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876" y="188456"/>
            <a:ext cx="11652069" cy="580713"/>
          </a:xfrm>
        </p:spPr>
        <p:txBody>
          <a:bodyPr>
            <a:normAutofit/>
          </a:bodyPr>
          <a:lstStyle/>
          <a:p>
            <a:pPr marL="457200" indent="-457200">
              <a:lnSpc>
                <a:spcPct val="100000"/>
              </a:lnSpc>
              <a:buFont typeface="Wingdings" panose="05000000000000000000" pitchFamily="2" charset="2"/>
              <a:buChar char="§"/>
            </a:pPr>
            <a:r>
              <a:rPr lang="en-US" sz="2400" dirty="0" smtClean="0">
                <a:solidFill>
                  <a:srgbClr val="002060"/>
                </a:solidFill>
              </a:rPr>
              <a:t>Encounters and Average Encounter Time Increase as Social Complexity Increases</a:t>
            </a:r>
            <a:endParaRPr lang="en-US" sz="2400" dirty="0">
              <a:solidFill>
                <a:srgbClr val="FF0000"/>
              </a:solidFill>
            </a:endParaRPr>
          </a:p>
        </p:txBody>
      </p:sp>
      <p:cxnSp>
        <p:nvCxnSpPr>
          <p:cNvPr id="4" name="Straight Connector 3"/>
          <p:cNvCxnSpPr/>
          <p:nvPr/>
        </p:nvCxnSpPr>
        <p:spPr>
          <a:xfrm>
            <a:off x="535876" y="843757"/>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361449551"/>
              </p:ext>
            </p:extLst>
          </p:nvPr>
        </p:nvGraphicFramePr>
        <p:xfrm>
          <a:off x="6574702" y="1617950"/>
          <a:ext cx="4503196" cy="1684020"/>
        </p:xfrm>
        <a:graphic>
          <a:graphicData uri="http://schemas.openxmlformats.org/drawingml/2006/table">
            <a:tbl>
              <a:tblPr>
                <a:tableStyleId>{5C22544A-7EE6-4342-B048-85BDC9FD1C3A}</a:tableStyleId>
              </a:tblPr>
              <a:tblGrid>
                <a:gridCol w="2857276">
                  <a:extLst>
                    <a:ext uri="{9D8B030D-6E8A-4147-A177-3AD203B41FA5}">
                      <a16:colId xmlns:a16="http://schemas.microsoft.com/office/drawing/2014/main" val="3105349531"/>
                    </a:ext>
                  </a:extLst>
                </a:gridCol>
                <a:gridCol w="1645920">
                  <a:extLst>
                    <a:ext uri="{9D8B030D-6E8A-4147-A177-3AD203B41FA5}">
                      <a16:colId xmlns:a16="http://schemas.microsoft.com/office/drawing/2014/main" val="2614230653"/>
                    </a:ext>
                  </a:extLst>
                </a:gridCol>
              </a:tblGrid>
              <a:tr h="313510">
                <a:tc>
                  <a:txBody>
                    <a:bodyPr/>
                    <a:lstStyle/>
                    <a:p>
                      <a:pPr algn="ctr" fontAlgn="b"/>
                      <a:r>
                        <a:rPr lang="en-US" sz="1800" u="none" strike="noStrike" dirty="0">
                          <a:solidFill>
                            <a:srgbClr val="002060"/>
                          </a:solidFill>
                          <a:effectLst/>
                        </a:rPr>
                        <a:t> </a:t>
                      </a:r>
                      <a:r>
                        <a:rPr lang="en-US" sz="1800" u="none" strike="noStrike" dirty="0" smtClean="0">
                          <a:solidFill>
                            <a:srgbClr val="002060"/>
                          </a:solidFill>
                          <a:effectLst/>
                        </a:rPr>
                        <a:t>Level of </a:t>
                      </a:r>
                    </a:p>
                    <a:p>
                      <a:pPr algn="ctr" fontAlgn="b"/>
                      <a:r>
                        <a:rPr lang="en-US" sz="1800" u="none" strike="noStrike" dirty="0" smtClean="0">
                          <a:solidFill>
                            <a:srgbClr val="002060"/>
                          </a:solidFill>
                          <a:effectLst/>
                        </a:rPr>
                        <a:t>Social Complexity   </a:t>
                      </a:r>
                      <a:endParaRPr lang="en-US" sz="1800" b="0" i="0" u="none" strike="noStrike" dirty="0">
                        <a:solidFill>
                          <a:srgbClr val="002060"/>
                        </a:solidFill>
                        <a:effectLst/>
                        <a:latin typeface="Calibri" panose="020F0502020204030204" pitchFamily="34" charset="0"/>
                      </a:endParaRPr>
                    </a:p>
                  </a:txBody>
                  <a:tcPr marL="7620" marR="7620" marT="762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u="none" strike="noStrike" dirty="0" smtClean="0">
                          <a:solidFill>
                            <a:srgbClr val="002060"/>
                          </a:solidFill>
                          <a:effectLst/>
                        </a:rPr>
                        <a:t>Average Encounters</a:t>
                      </a:r>
                      <a:endParaRPr lang="en-US" sz="1800" b="0" i="0" u="none" strike="noStrike" dirty="0">
                        <a:solidFill>
                          <a:srgbClr val="002060"/>
                        </a:solidFill>
                        <a:effectLst/>
                        <a:latin typeface="Calibri" panose="020F0502020204030204" pitchFamily="34" charset="0"/>
                      </a:endParaRPr>
                    </a:p>
                  </a:txBody>
                  <a:tcPr marL="7620" marR="7620" marT="762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6929564"/>
                  </a:ext>
                </a:extLst>
              </a:tr>
              <a:tr h="274320">
                <a:tc>
                  <a:txBody>
                    <a:bodyPr/>
                    <a:lstStyle/>
                    <a:p>
                      <a:pPr algn="l" fontAlgn="b"/>
                      <a:r>
                        <a:rPr lang="en-US" sz="1800" b="0" i="0" u="none" strike="noStrike" dirty="0" smtClean="0">
                          <a:solidFill>
                            <a:srgbClr val="002060"/>
                          </a:solidFill>
                          <a:effectLst/>
                          <a:latin typeface="Calibri" panose="020F0502020204030204" pitchFamily="34" charset="0"/>
                        </a:rPr>
                        <a:t> None</a:t>
                      </a:r>
                      <a:endParaRPr lang="en-US" sz="1800" b="0" i="0" u="none" strike="noStrike" dirty="0">
                        <a:solidFill>
                          <a:srgbClr val="002060"/>
                        </a:solidFill>
                        <a:effectLst/>
                        <a:latin typeface="Calibri" panose="020F0502020204030204" pitchFamily="34" charset="0"/>
                      </a:endParaRPr>
                    </a:p>
                  </a:txBody>
                  <a:tcPr marL="7620" marR="7620" marT="7620" marB="0">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Calibri" panose="020F0502020204030204" pitchFamily="34" charset="0"/>
                        </a:rPr>
                        <a:t>3.8</a:t>
                      </a:r>
                      <a:endParaRPr lang="en-US" sz="1800" b="0" i="0" u="none" strike="noStrike" dirty="0">
                        <a:solidFill>
                          <a:srgbClr val="FF0000"/>
                        </a:solidFill>
                        <a:effectLst/>
                        <a:latin typeface="Calibri" panose="020F0502020204030204" pitchFamily="34" charset="0"/>
                      </a:endParaRPr>
                    </a:p>
                  </a:txBody>
                  <a:tcPr marL="7620" marR="7620" marT="7620" marB="0">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02789861"/>
                  </a:ext>
                </a:extLst>
              </a:tr>
              <a:tr h="274320">
                <a:tc>
                  <a:txBody>
                    <a:bodyPr/>
                    <a:lstStyle/>
                    <a:p>
                      <a:pPr algn="l" fontAlgn="b"/>
                      <a:r>
                        <a:rPr lang="en-US" sz="1800" u="none" strike="noStrike" dirty="0" smtClean="0">
                          <a:solidFill>
                            <a:srgbClr val="002060"/>
                          </a:solidFill>
                          <a:effectLst/>
                        </a:rPr>
                        <a:t> Mild</a:t>
                      </a:r>
                      <a:endParaRPr lang="en-US" sz="1800" b="0" i="0" u="none" strike="noStrike" dirty="0">
                        <a:solidFill>
                          <a:srgbClr val="002060"/>
                        </a:solidFill>
                        <a:effectLst/>
                        <a:latin typeface="Calibri" panose="020F0502020204030204" pitchFamily="34" charset="0"/>
                      </a:endParaRPr>
                    </a:p>
                  </a:txBody>
                  <a:tcPr marL="7620" marR="7620" marT="7620" marB="0">
                    <a:lnL w="381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Calibri" panose="020F0502020204030204" pitchFamily="34" charset="0"/>
                        </a:rPr>
                        <a:t>2.2</a:t>
                      </a:r>
                      <a:endParaRPr lang="en-US" sz="1800" b="0" i="0" u="none" strike="noStrike" dirty="0">
                        <a:solidFill>
                          <a:srgbClr val="002060"/>
                        </a:solidFill>
                        <a:effectLst/>
                        <a:latin typeface="Calibri" panose="020F0502020204030204" pitchFamily="34" charset="0"/>
                      </a:endParaRPr>
                    </a:p>
                  </a:txBody>
                  <a:tcPr marL="7620" marR="7620" marT="7620" marB="0">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789161602"/>
                  </a:ext>
                </a:extLst>
              </a:tr>
              <a:tr h="274320">
                <a:tc>
                  <a:txBody>
                    <a:bodyPr/>
                    <a:lstStyle/>
                    <a:p>
                      <a:pPr algn="l" fontAlgn="b"/>
                      <a:r>
                        <a:rPr lang="en-US" sz="1800" u="none" strike="noStrike" dirty="0" smtClean="0">
                          <a:solidFill>
                            <a:srgbClr val="002060"/>
                          </a:solidFill>
                          <a:effectLst/>
                        </a:rPr>
                        <a:t> Moderate</a:t>
                      </a:r>
                      <a:endParaRPr lang="en-US" sz="1800" b="0" i="0" u="none" strike="noStrike" dirty="0">
                        <a:solidFill>
                          <a:srgbClr val="002060"/>
                        </a:solidFill>
                        <a:effectLst/>
                        <a:latin typeface="Calibri" panose="020F0502020204030204" pitchFamily="34" charset="0"/>
                      </a:endParaRPr>
                    </a:p>
                  </a:txBody>
                  <a:tcPr marL="7620" marR="7620" marT="7620"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Calibri" panose="020F0502020204030204" pitchFamily="34" charset="0"/>
                        </a:rPr>
                        <a:t>3.3</a:t>
                      </a:r>
                      <a:endParaRPr lang="en-US" sz="1800" b="0" i="0" u="none" strike="noStrike" dirty="0">
                        <a:solidFill>
                          <a:srgbClr val="002060"/>
                        </a:solidFill>
                        <a:effectLst/>
                        <a:latin typeface="Calibri" panose="020F0502020204030204" pitchFamily="34" charset="0"/>
                      </a:endParaRPr>
                    </a:p>
                  </a:txBody>
                  <a:tcPr marL="7620" marR="7620" marT="7620"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2468036870"/>
                  </a:ext>
                </a:extLst>
              </a:tr>
              <a:tr h="274320">
                <a:tc>
                  <a:txBody>
                    <a:bodyPr/>
                    <a:lstStyle/>
                    <a:p>
                      <a:pPr algn="l" fontAlgn="b"/>
                      <a:r>
                        <a:rPr lang="en-US" sz="1800" u="none" strike="noStrike" dirty="0" smtClean="0">
                          <a:solidFill>
                            <a:srgbClr val="002060"/>
                          </a:solidFill>
                          <a:effectLst/>
                        </a:rPr>
                        <a:t> Intense</a:t>
                      </a:r>
                      <a:endParaRPr lang="en-US" sz="1800" b="0" i="0" u="none" strike="noStrike" dirty="0">
                        <a:solidFill>
                          <a:srgbClr val="002060"/>
                        </a:solidFill>
                        <a:effectLst/>
                        <a:latin typeface="Calibri" panose="020F0502020204030204" pitchFamily="34" charset="0"/>
                      </a:endParaRPr>
                    </a:p>
                  </a:txBody>
                  <a:tcPr marL="7620" marR="7620" marT="762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Calibri" panose="020F0502020204030204" pitchFamily="34" charset="0"/>
                        </a:rPr>
                        <a:t>5.0</a:t>
                      </a:r>
                      <a:endParaRPr lang="en-US" sz="1800" b="0" i="0" u="none" strike="noStrike" dirty="0">
                        <a:solidFill>
                          <a:srgbClr val="002060"/>
                        </a:solidFill>
                        <a:effectLst/>
                        <a:latin typeface="Calibri" panose="020F0502020204030204" pitchFamily="34" charset="0"/>
                      </a:endParaRPr>
                    </a:p>
                  </a:txBody>
                  <a:tcPr marL="7620" marR="7620" marT="762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92243146"/>
                  </a:ext>
                </a:extLst>
              </a:tr>
            </a:tbl>
          </a:graphicData>
        </a:graphic>
      </p:graphicFrame>
      <p:sp>
        <p:nvSpPr>
          <p:cNvPr id="5" name="TextBox 4"/>
          <p:cNvSpPr txBox="1"/>
          <p:nvPr/>
        </p:nvSpPr>
        <p:spPr>
          <a:xfrm>
            <a:off x="1292245" y="918346"/>
            <a:ext cx="4754879" cy="646331"/>
          </a:xfrm>
          <a:prstGeom prst="rect">
            <a:avLst/>
          </a:prstGeom>
          <a:noFill/>
        </p:spPr>
        <p:txBody>
          <a:bodyPr wrap="square" rtlCol="0">
            <a:spAutoFit/>
          </a:bodyPr>
          <a:lstStyle/>
          <a:p>
            <a:r>
              <a:rPr lang="en-US" b="1" dirty="0" smtClean="0">
                <a:solidFill>
                  <a:srgbClr val="002060"/>
                </a:solidFill>
              </a:rPr>
              <a:t>Clients By Level of Social Complexity</a:t>
            </a:r>
          </a:p>
          <a:p>
            <a:pPr algn="ctr"/>
            <a:r>
              <a:rPr lang="en-US" dirty="0" smtClean="0">
                <a:solidFill>
                  <a:srgbClr val="002060"/>
                </a:solidFill>
              </a:rPr>
              <a:t>N= 1,027</a:t>
            </a:r>
            <a:endParaRPr lang="en-US" dirty="0">
              <a:solidFill>
                <a:srgbClr val="002060"/>
              </a:solidFill>
            </a:endParaRPr>
          </a:p>
        </p:txBody>
      </p:sp>
      <p:sp>
        <p:nvSpPr>
          <p:cNvPr id="9" name="TextBox 8"/>
          <p:cNvSpPr txBox="1"/>
          <p:nvPr/>
        </p:nvSpPr>
        <p:spPr>
          <a:xfrm>
            <a:off x="6361910" y="936785"/>
            <a:ext cx="4754879" cy="646331"/>
          </a:xfrm>
          <a:prstGeom prst="rect">
            <a:avLst/>
          </a:prstGeom>
          <a:noFill/>
        </p:spPr>
        <p:txBody>
          <a:bodyPr wrap="square" rtlCol="0">
            <a:spAutoFit/>
          </a:bodyPr>
          <a:lstStyle/>
          <a:p>
            <a:pPr algn="ctr"/>
            <a:r>
              <a:rPr lang="en-US" b="1" dirty="0" smtClean="0">
                <a:solidFill>
                  <a:srgbClr val="002060"/>
                </a:solidFill>
              </a:rPr>
              <a:t>Average Encounters By Level of </a:t>
            </a:r>
          </a:p>
          <a:p>
            <a:pPr algn="ctr"/>
            <a:r>
              <a:rPr lang="en-US" b="1" dirty="0" smtClean="0">
                <a:solidFill>
                  <a:srgbClr val="002060"/>
                </a:solidFill>
              </a:rPr>
              <a:t>Social Complexity</a:t>
            </a:r>
            <a:endParaRPr lang="en-US" b="1" dirty="0">
              <a:solidFill>
                <a:srgbClr val="002060"/>
              </a:solidFill>
            </a:endParaRPr>
          </a:p>
        </p:txBody>
      </p:sp>
      <p:graphicFrame>
        <p:nvGraphicFramePr>
          <p:cNvPr id="12" name="Chart 11"/>
          <p:cNvGraphicFramePr>
            <a:graphicFrameLocks noGrp="1"/>
          </p:cNvGraphicFramePr>
          <p:nvPr>
            <p:extLst>
              <p:ext uri="{D42A27DB-BD31-4B8C-83A1-F6EECF244321}">
                <p14:modId xmlns:p14="http://schemas.microsoft.com/office/powerpoint/2010/main" val="1522802641"/>
              </p:ext>
            </p:extLst>
          </p:nvPr>
        </p:nvGraphicFramePr>
        <p:xfrm>
          <a:off x="604401" y="1533731"/>
          <a:ext cx="5233718" cy="43752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448860" y="3398172"/>
            <a:ext cx="4754879" cy="646331"/>
          </a:xfrm>
          <a:prstGeom prst="rect">
            <a:avLst/>
          </a:prstGeom>
          <a:noFill/>
        </p:spPr>
        <p:txBody>
          <a:bodyPr wrap="square" rtlCol="0">
            <a:spAutoFit/>
          </a:bodyPr>
          <a:lstStyle/>
          <a:p>
            <a:pPr algn="ctr"/>
            <a:r>
              <a:rPr lang="en-US" b="1" dirty="0" smtClean="0">
                <a:solidFill>
                  <a:srgbClr val="002060"/>
                </a:solidFill>
              </a:rPr>
              <a:t>Average Encounter Time by Level of </a:t>
            </a:r>
          </a:p>
          <a:p>
            <a:pPr algn="ctr"/>
            <a:r>
              <a:rPr lang="en-US" b="1" dirty="0" smtClean="0">
                <a:solidFill>
                  <a:srgbClr val="002060"/>
                </a:solidFill>
              </a:rPr>
              <a:t>Social Complexity</a:t>
            </a:r>
            <a:endParaRPr lang="en-US" b="1" dirty="0">
              <a:solidFill>
                <a:srgbClr val="00206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568515147"/>
              </p:ext>
            </p:extLst>
          </p:nvPr>
        </p:nvGraphicFramePr>
        <p:xfrm>
          <a:off x="6613593" y="4044503"/>
          <a:ext cx="4503196" cy="1684020"/>
        </p:xfrm>
        <a:graphic>
          <a:graphicData uri="http://schemas.openxmlformats.org/drawingml/2006/table">
            <a:tbl>
              <a:tblPr>
                <a:tableStyleId>{5C22544A-7EE6-4342-B048-85BDC9FD1C3A}</a:tableStyleId>
              </a:tblPr>
              <a:tblGrid>
                <a:gridCol w="2857276">
                  <a:extLst>
                    <a:ext uri="{9D8B030D-6E8A-4147-A177-3AD203B41FA5}">
                      <a16:colId xmlns:a16="http://schemas.microsoft.com/office/drawing/2014/main" val="3105349531"/>
                    </a:ext>
                  </a:extLst>
                </a:gridCol>
                <a:gridCol w="1645920">
                  <a:extLst>
                    <a:ext uri="{9D8B030D-6E8A-4147-A177-3AD203B41FA5}">
                      <a16:colId xmlns:a16="http://schemas.microsoft.com/office/drawing/2014/main" val="2614230653"/>
                    </a:ext>
                  </a:extLst>
                </a:gridCol>
              </a:tblGrid>
              <a:tr h="313510">
                <a:tc>
                  <a:txBody>
                    <a:bodyPr/>
                    <a:lstStyle/>
                    <a:p>
                      <a:pPr algn="ctr" fontAlgn="b"/>
                      <a:r>
                        <a:rPr lang="en-US" sz="1800" u="none" strike="noStrike" dirty="0">
                          <a:solidFill>
                            <a:srgbClr val="002060"/>
                          </a:solidFill>
                          <a:effectLst/>
                        </a:rPr>
                        <a:t> </a:t>
                      </a:r>
                      <a:r>
                        <a:rPr lang="en-US" sz="1800" u="none" strike="noStrike" dirty="0" smtClean="0">
                          <a:solidFill>
                            <a:srgbClr val="002060"/>
                          </a:solidFill>
                          <a:effectLst/>
                        </a:rPr>
                        <a:t>Level of </a:t>
                      </a:r>
                    </a:p>
                    <a:p>
                      <a:pPr algn="ctr" fontAlgn="b"/>
                      <a:r>
                        <a:rPr lang="en-US" sz="1800" u="none" strike="noStrike" dirty="0" smtClean="0">
                          <a:solidFill>
                            <a:srgbClr val="002060"/>
                          </a:solidFill>
                          <a:effectLst/>
                        </a:rPr>
                        <a:t>Social Complexity   </a:t>
                      </a:r>
                      <a:endParaRPr lang="en-US" sz="1800" b="0" i="0" u="none" strike="noStrike" dirty="0">
                        <a:solidFill>
                          <a:srgbClr val="002060"/>
                        </a:solidFill>
                        <a:effectLst/>
                        <a:latin typeface="Calibri" panose="020F0502020204030204" pitchFamily="34" charset="0"/>
                      </a:endParaRPr>
                    </a:p>
                  </a:txBody>
                  <a:tcPr marL="7620" marR="7620" marT="762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u="none" strike="noStrike" dirty="0" smtClean="0">
                          <a:solidFill>
                            <a:srgbClr val="002060"/>
                          </a:solidFill>
                          <a:effectLst/>
                        </a:rPr>
                        <a:t>Average Encounter</a:t>
                      </a:r>
                      <a:r>
                        <a:rPr lang="en-US" sz="1800" u="none" strike="noStrike" baseline="0" dirty="0" smtClean="0">
                          <a:solidFill>
                            <a:srgbClr val="002060"/>
                          </a:solidFill>
                          <a:effectLst/>
                        </a:rPr>
                        <a:t> Time</a:t>
                      </a:r>
                      <a:endParaRPr lang="en-US" sz="1800" b="0" i="0" u="none" strike="noStrike" dirty="0">
                        <a:solidFill>
                          <a:srgbClr val="002060"/>
                        </a:solidFill>
                        <a:effectLst/>
                        <a:latin typeface="Calibri" panose="020F0502020204030204" pitchFamily="34" charset="0"/>
                      </a:endParaRPr>
                    </a:p>
                  </a:txBody>
                  <a:tcPr marL="7620" marR="7620" marT="762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6929564"/>
                  </a:ext>
                </a:extLst>
              </a:tr>
              <a:tr h="274320">
                <a:tc>
                  <a:txBody>
                    <a:bodyPr/>
                    <a:lstStyle/>
                    <a:p>
                      <a:pPr algn="l" fontAlgn="b"/>
                      <a:r>
                        <a:rPr lang="en-US" sz="1800" b="0" i="0" u="none" strike="noStrike" dirty="0" smtClean="0">
                          <a:solidFill>
                            <a:srgbClr val="002060"/>
                          </a:solidFill>
                          <a:effectLst/>
                          <a:latin typeface="Calibri" panose="020F0502020204030204" pitchFamily="34" charset="0"/>
                        </a:rPr>
                        <a:t> None</a:t>
                      </a:r>
                      <a:endParaRPr lang="en-US" sz="1800" b="0" i="0" u="none" strike="noStrike" dirty="0">
                        <a:solidFill>
                          <a:srgbClr val="002060"/>
                        </a:solidFill>
                        <a:effectLst/>
                        <a:latin typeface="Calibri" panose="020F0502020204030204" pitchFamily="34" charset="0"/>
                      </a:endParaRPr>
                    </a:p>
                  </a:txBody>
                  <a:tcPr marL="7620" marR="7620" marT="7620" marB="0">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Calibri" panose="020F0502020204030204" pitchFamily="34" charset="0"/>
                        </a:rPr>
                        <a:t>16.7</a:t>
                      </a:r>
                      <a:endParaRPr lang="en-US" sz="1800" b="0" i="0" u="none" strike="noStrike" dirty="0">
                        <a:solidFill>
                          <a:srgbClr val="002060"/>
                        </a:solidFill>
                        <a:effectLst/>
                        <a:latin typeface="Calibri" panose="020F0502020204030204" pitchFamily="34" charset="0"/>
                      </a:endParaRPr>
                    </a:p>
                  </a:txBody>
                  <a:tcPr marL="7620" marR="7620" marT="7620" marB="0">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02789861"/>
                  </a:ext>
                </a:extLst>
              </a:tr>
              <a:tr h="274320">
                <a:tc>
                  <a:txBody>
                    <a:bodyPr/>
                    <a:lstStyle/>
                    <a:p>
                      <a:pPr algn="l" fontAlgn="b"/>
                      <a:r>
                        <a:rPr lang="en-US" sz="1800" u="none" strike="noStrike" dirty="0" smtClean="0">
                          <a:solidFill>
                            <a:srgbClr val="002060"/>
                          </a:solidFill>
                          <a:effectLst/>
                        </a:rPr>
                        <a:t> Mild</a:t>
                      </a:r>
                      <a:endParaRPr lang="en-US" sz="1800" b="0" i="0" u="none" strike="noStrike" dirty="0">
                        <a:solidFill>
                          <a:srgbClr val="002060"/>
                        </a:solidFill>
                        <a:effectLst/>
                        <a:latin typeface="Calibri" panose="020F0502020204030204" pitchFamily="34" charset="0"/>
                      </a:endParaRPr>
                    </a:p>
                  </a:txBody>
                  <a:tcPr marL="7620" marR="7620" marT="7620" marB="0">
                    <a:lnL w="381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lgn="ctr" fontAlgn="b"/>
                      <a:r>
                        <a:rPr lang="en-US" sz="1800" u="none" strike="noStrike" dirty="0" smtClean="0">
                          <a:solidFill>
                            <a:srgbClr val="002060"/>
                          </a:solidFill>
                          <a:effectLst/>
                        </a:rPr>
                        <a:t>22.0</a:t>
                      </a:r>
                      <a:endParaRPr lang="en-US" sz="1800" b="0" i="0" u="none" strike="noStrike" dirty="0">
                        <a:solidFill>
                          <a:srgbClr val="002060"/>
                        </a:solidFill>
                        <a:effectLst/>
                        <a:latin typeface="Calibri" panose="020F0502020204030204" pitchFamily="34" charset="0"/>
                      </a:endParaRPr>
                    </a:p>
                  </a:txBody>
                  <a:tcPr marL="7620" marR="7620" marT="7620" marB="0">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789161602"/>
                  </a:ext>
                </a:extLst>
              </a:tr>
              <a:tr h="274320">
                <a:tc>
                  <a:txBody>
                    <a:bodyPr/>
                    <a:lstStyle/>
                    <a:p>
                      <a:pPr algn="l" fontAlgn="b"/>
                      <a:r>
                        <a:rPr lang="en-US" sz="1800" u="none" strike="noStrike" dirty="0" smtClean="0">
                          <a:solidFill>
                            <a:srgbClr val="002060"/>
                          </a:solidFill>
                          <a:effectLst/>
                        </a:rPr>
                        <a:t> Moderate</a:t>
                      </a:r>
                      <a:endParaRPr lang="en-US" sz="1800" b="0" i="0" u="none" strike="noStrike" dirty="0">
                        <a:solidFill>
                          <a:srgbClr val="002060"/>
                        </a:solidFill>
                        <a:effectLst/>
                        <a:latin typeface="Calibri" panose="020F0502020204030204" pitchFamily="34" charset="0"/>
                      </a:endParaRPr>
                    </a:p>
                  </a:txBody>
                  <a:tcPr marL="7620" marR="7620" marT="7620"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800" u="none" strike="noStrike" dirty="0" smtClean="0">
                          <a:solidFill>
                            <a:srgbClr val="002060"/>
                          </a:solidFill>
                          <a:effectLst/>
                        </a:rPr>
                        <a:t>31.1</a:t>
                      </a:r>
                      <a:endParaRPr lang="en-US" sz="1800" b="0" i="0" u="none" strike="noStrike" dirty="0">
                        <a:solidFill>
                          <a:srgbClr val="002060"/>
                        </a:solidFill>
                        <a:effectLst/>
                        <a:latin typeface="Calibri" panose="020F0502020204030204" pitchFamily="34" charset="0"/>
                      </a:endParaRPr>
                    </a:p>
                  </a:txBody>
                  <a:tcPr marL="7620" marR="7620" marT="7620"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2468036870"/>
                  </a:ext>
                </a:extLst>
              </a:tr>
              <a:tr h="274320">
                <a:tc>
                  <a:txBody>
                    <a:bodyPr/>
                    <a:lstStyle/>
                    <a:p>
                      <a:pPr algn="l" fontAlgn="b"/>
                      <a:r>
                        <a:rPr lang="en-US" sz="1800" u="none" strike="noStrike" dirty="0" smtClean="0">
                          <a:solidFill>
                            <a:srgbClr val="002060"/>
                          </a:solidFill>
                          <a:effectLst/>
                        </a:rPr>
                        <a:t> Intense</a:t>
                      </a:r>
                      <a:endParaRPr lang="en-US" sz="1800" b="0" i="0" u="none" strike="noStrike" dirty="0">
                        <a:solidFill>
                          <a:srgbClr val="002060"/>
                        </a:solidFill>
                        <a:effectLst/>
                        <a:latin typeface="Calibri" panose="020F0502020204030204" pitchFamily="34" charset="0"/>
                      </a:endParaRPr>
                    </a:p>
                  </a:txBody>
                  <a:tcPr marL="7620" marR="7620" marT="762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u="none" strike="noStrike" dirty="0" smtClean="0">
                          <a:solidFill>
                            <a:srgbClr val="002060"/>
                          </a:solidFill>
                          <a:effectLst/>
                        </a:rPr>
                        <a:t>41.6</a:t>
                      </a:r>
                      <a:endParaRPr lang="en-US" sz="1800" b="0" i="0" u="none" strike="noStrike" dirty="0">
                        <a:solidFill>
                          <a:srgbClr val="002060"/>
                        </a:solidFill>
                        <a:effectLst/>
                        <a:latin typeface="Calibri" panose="020F0502020204030204" pitchFamily="34" charset="0"/>
                      </a:endParaRPr>
                    </a:p>
                  </a:txBody>
                  <a:tcPr marL="7620" marR="7620" marT="762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92243146"/>
                  </a:ext>
                </a:extLst>
              </a:tr>
            </a:tbl>
          </a:graphicData>
        </a:graphic>
      </p:graphicFrame>
    </p:spTree>
    <p:extLst>
      <p:ext uri="{BB962C8B-B14F-4D97-AF65-F5344CB8AC3E}">
        <p14:creationId xmlns:p14="http://schemas.microsoft.com/office/powerpoint/2010/main" val="1228680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30" y="485185"/>
            <a:ext cx="11652069" cy="580713"/>
          </a:xfrm>
        </p:spPr>
        <p:txBody>
          <a:bodyPr>
            <a:noAutofit/>
          </a:bodyPr>
          <a:lstStyle/>
          <a:p>
            <a:pPr marL="457200" indent="-457200">
              <a:lnSpc>
                <a:spcPct val="100000"/>
              </a:lnSpc>
              <a:buFont typeface="Wingdings" panose="05000000000000000000" pitchFamily="2" charset="2"/>
              <a:buChar char="§"/>
            </a:pPr>
            <a:r>
              <a:rPr lang="en-US" sz="2800" dirty="0" smtClean="0">
                <a:solidFill>
                  <a:srgbClr val="002060"/>
                </a:solidFill>
              </a:rPr>
              <a:t>Average Encounter Times Are Higher for Clients who Have “Intense” Levels of Medical and Social Complexity </a:t>
            </a:r>
            <a:endParaRPr lang="en-US" sz="2800" dirty="0">
              <a:solidFill>
                <a:srgbClr val="FF0000"/>
              </a:solidFill>
            </a:endParaRPr>
          </a:p>
        </p:txBody>
      </p:sp>
      <p:cxnSp>
        <p:nvCxnSpPr>
          <p:cNvPr id="4" name="Straight Connector 3"/>
          <p:cNvCxnSpPr/>
          <p:nvPr/>
        </p:nvCxnSpPr>
        <p:spPr>
          <a:xfrm>
            <a:off x="598979" y="1131140"/>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31237" y="1352606"/>
            <a:ext cx="4754879" cy="646331"/>
          </a:xfrm>
          <a:prstGeom prst="rect">
            <a:avLst/>
          </a:prstGeom>
          <a:noFill/>
        </p:spPr>
        <p:txBody>
          <a:bodyPr wrap="square" rtlCol="0">
            <a:spAutoFit/>
          </a:bodyPr>
          <a:lstStyle/>
          <a:p>
            <a:pPr algn="ctr"/>
            <a:r>
              <a:rPr lang="en-US" b="1" dirty="0" smtClean="0">
                <a:solidFill>
                  <a:srgbClr val="002060"/>
                </a:solidFill>
              </a:rPr>
              <a:t>Average Encounter Time by Level of </a:t>
            </a:r>
          </a:p>
          <a:p>
            <a:pPr algn="ctr"/>
            <a:r>
              <a:rPr lang="en-US" b="1" dirty="0" smtClean="0">
                <a:solidFill>
                  <a:srgbClr val="002060"/>
                </a:solidFill>
              </a:rPr>
              <a:t>Social Complexity</a:t>
            </a:r>
            <a:endParaRPr lang="en-US" b="1" dirty="0">
              <a:solidFill>
                <a:srgbClr val="00206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574216545"/>
              </p:ext>
            </p:extLst>
          </p:nvPr>
        </p:nvGraphicFramePr>
        <p:xfrm>
          <a:off x="682920" y="2173776"/>
          <a:ext cx="4503196" cy="1684020"/>
        </p:xfrm>
        <a:graphic>
          <a:graphicData uri="http://schemas.openxmlformats.org/drawingml/2006/table">
            <a:tbl>
              <a:tblPr>
                <a:tableStyleId>{5C22544A-7EE6-4342-B048-85BDC9FD1C3A}</a:tableStyleId>
              </a:tblPr>
              <a:tblGrid>
                <a:gridCol w="2857276">
                  <a:extLst>
                    <a:ext uri="{9D8B030D-6E8A-4147-A177-3AD203B41FA5}">
                      <a16:colId xmlns:a16="http://schemas.microsoft.com/office/drawing/2014/main" val="3105349531"/>
                    </a:ext>
                  </a:extLst>
                </a:gridCol>
                <a:gridCol w="1645920">
                  <a:extLst>
                    <a:ext uri="{9D8B030D-6E8A-4147-A177-3AD203B41FA5}">
                      <a16:colId xmlns:a16="http://schemas.microsoft.com/office/drawing/2014/main" val="2614230653"/>
                    </a:ext>
                  </a:extLst>
                </a:gridCol>
              </a:tblGrid>
              <a:tr h="313510">
                <a:tc>
                  <a:txBody>
                    <a:bodyPr/>
                    <a:lstStyle/>
                    <a:p>
                      <a:pPr algn="ctr" fontAlgn="b"/>
                      <a:r>
                        <a:rPr lang="en-US" sz="1800" u="none" strike="noStrike" dirty="0">
                          <a:solidFill>
                            <a:srgbClr val="002060"/>
                          </a:solidFill>
                          <a:effectLst/>
                          <a:latin typeface="+mn-lt"/>
                        </a:rPr>
                        <a:t> </a:t>
                      </a:r>
                      <a:r>
                        <a:rPr lang="en-US" sz="1800" u="none" strike="noStrike" dirty="0" smtClean="0">
                          <a:solidFill>
                            <a:srgbClr val="002060"/>
                          </a:solidFill>
                          <a:effectLst/>
                          <a:latin typeface="+mn-lt"/>
                        </a:rPr>
                        <a:t>Level of </a:t>
                      </a:r>
                    </a:p>
                    <a:p>
                      <a:pPr algn="ctr" fontAlgn="b"/>
                      <a:r>
                        <a:rPr lang="en-US" sz="1800" u="none" strike="noStrike" dirty="0" smtClean="0">
                          <a:solidFill>
                            <a:srgbClr val="002060"/>
                          </a:solidFill>
                          <a:effectLst/>
                          <a:latin typeface="+mn-lt"/>
                        </a:rPr>
                        <a:t>Social Complexity   </a:t>
                      </a:r>
                      <a:endParaRPr lang="en-US" sz="18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u="none" strike="noStrike" dirty="0" smtClean="0">
                          <a:solidFill>
                            <a:srgbClr val="002060"/>
                          </a:solidFill>
                          <a:effectLst/>
                          <a:latin typeface="+mn-lt"/>
                        </a:rPr>
                        <a:t>Average Encounter</a:t>
                      </a:r>
                      <a:r>
                        <a:rPr lang="en-US" sz="1800" u="none" strike="noStrike" baseline="0" dirty="0" smtClean="0">
                          <a:solidFill>
                            <a:srgbClr val="002060"/>
                          </a:solidFill>
                          <a:effectLst/>
                          <a:latin typeface="+mn-lt"/>
                        </a:rPr>
                        <a:t> Time</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6929564"/>
                  </a:ext>
                </a:extLst>
              </a:tr>
              <a:tr h="274320">
                <a:tc>
                  <a:txBody>
                    <a:bodyPr/>
                    <a:lstStyle/>
                    <a:p>
                      <a:pPr algn="l" fontAlgn="b"/>
                      <a:r>
                        <a:rPr lang="en-US" sz="1800" b="0" i="0" u="none" strike="noStrike" dirty="0" smtClean="0">
                          <a:solidFill>
                            <a:srgbClr val="002060"/>
                          </a:solidFill>
                          <a:effectLst/>
                          <a:latin typeface="+mn-lt"/>
                        </a:rPr>
                        <a:t> None</a:t>
                      </a:r>
                      <a:endParaRPr lang="en-US" sz="18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16.7</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02789861"/>
                  </a:ext>
                </a:extLst>
              </a:tr>
              <a:tr h="274320">
                <a:tc>
                  <a:txBody>
                    <a:bodyPr/>
                    <a:lstStyle/>
                    <a:p>
                      <a:pPr algn="l" fontAlgn="b"/>
                      <a:r>
                        <a:rPr lang="en-US" sz="1800" u="none" strike="noStrike" dirty="0" smtClean="0">
                          <a:solidFill>
                            <a:srgbClr val="002060"/>
                          </a:solidFill>
                          <a:effectLst/>
                          <a:latin typeface="+mn-lt"/>
                        </a:rPr>
                        <a:t> Mild</a:t>
                      </a:r>
                      <a:endParaRPr lang="en-US" sz="18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lgn="ctr" fontAlgn="b"/>
                      <a:r>
                        <a:rPr lang="en-US" sz="1800" u="none" strike="noStrike" dirty="0" smtClean="0">
                          <a:solidFill>
                            <a:srgbClr val="002060"/>
                          </a:solidFill>
                          <a:effectLst/>
                          <a:latin typeface="+mn-lt"/>
                        </a:rPr>
                        <a:t>22.0</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789161602"/>
                  </a:ext>
                </a:extLst>
              </a:tr>
              <a:tr h="274320">
                <a:tc>
                  <a:txBody>
                    <a:bodyPr/>
                    <a:lstStyle/>
                    <a:p>
                      <a:pPr algn="l" fontAlgn="b"/>
                      <a:r>
                        <a:rPr lang="en-US" sz="1800" u="none" strike="noStrike" dirty="0" smtClean="0">
                          <a:solidFill>
                            <a:srgbClr val="002060"/>
                          </a:solidFill>
                          <a:effectLst/>
                          <a:latin typeface="+mn-lt"/>
                        </a:rPr>
                        <a:t> Moderate</a:t>
                      </a:r>
                      <a:endParaRPr lang="en-US" sz="18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800" u="none" strike="noStrike" dirty="0" smtClean="0">
                          <a:solidFill>
                            <a:srgbClr val="002060"/>
                          </a:solidFill>
                          <a:effectLst/>
                          <a:latin typeface="+mn-lt"/>
                        </a:rPr>
                        <a:t>31.1</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2468036870"/>
                  </a:ext>
                </a:extLst>
              </a:tr>
              <a:tr h="274320">
                <a:tc>
                  <a:txBody>
                    <a:bodyPr/>
                    <a:lstStyle/>
                    <a:p>
                      <a:pPr algn="l" fontAlgn="b"/>
                      <a:r>
                        <a:rPr lang="en-US" sz="1800" u="none" strike="noStrike" dirty="0" smtClean="0">
                          <a:solidFill>
                            <a:srgbClr val="002060"/>
                          </a:solidFill>
                          <a:effectLst/>
                          <a:latin typeface="+mn-lt"/>
                        </a:rPr>
                        <a:t> Intense</a:t>
                      </a:r>
                      <a:endParaRPr lang="en-US" sz="18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u="none" strike="noStrike" dirty="0" smtClean="0">
                          <a:solidFill>
                            <a:srgbClr val="002060"/>
                          </a:solidFill>
                          <a:effectLst/>
                          <a:latin typeface="+mn-lt"/>
                        </a:rPr>
                        <a:t>41.6</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9224314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665899791"/>
              </p:ext>
            </p:extLst>
          </p:nvPr>
        </p:nvGraphicFramePr>
        <p:xfrm>
          <a:off x="6361910" y="2168002"/>
          <a:ext cx="4503196" cy="1653540"/>
        </p:xfrm>
        <a:graphic>
          <a:graphicData uri="http://schemas.openxmlformats.org/drawingml/2006/table">
            <a:tbl>
              <a:tblPr>
                <a:tableStyleId>{5C22544A-7EE6-4342-B048-85BDC9FD1C3A}</a:tableStyleId>
              </a:tblPr>
              <a:tblGrid>
                <a:gridCol w="2857276">
                  <a:extLst>
                    <a:ext uri="{9D8B030D-6E8A-4147-A177-3AD203B41FA5}">
                      <a16:colId xmlns:a16="http://schemas.microsoft.com/office/drawing/2014/main" val="3105349531"/>
                    </a:ext>
                  </a:extLst>
                </a:gridCol>
                <a:gridCol w="1645920">
                  <a:extLst>
                    <a:ext uri="{9D8B030D-6E8A-4147-A177-3AD203B41FA5}">
                      <a16:colId xmlns:a16="http://schemas.microsoft.com/office/drawing/2014/main" val="2614230653"/>
                    </a:ext>
                  </a:extLst>
                </a:gridCol>
              </a:tblGrid>
              <a:tr h="313510">
                <a:tc>
                  <a:txBody>
                    <a:bodyPr/>
                    <a:lstStyle/>
                    <a:p>
                      <a:pPr algn="ctr" fontAlgn="b"/>
                      <a:r>
                        <a:rPr lang="en-US" sz="1800" u="none" strike="noStrike" dirty="0">
                          <a:solidFill>
                            <a:srgbClr val="002060"/>
                          </a:solidFill>
                          <a:effectLst/>
                        </a:rPr>
                        <a:t> </a:t>
                      </a:r>
                      <a:r>
                        <a:rPr lang="en-US" sz="1800" u="none" strike="noStrike" dirty="0" smtClean="0">
                          <a:solidFill>
                            <a:srgbClr val="002060"/>
                          </a:solidFill>
                          <a:effectLst/>
                        </a:rPr>
                        <a:t>Level of Medical Complexity </a:t>
                      </a:r>
                      <a:endParaRPr lang="en-US" sz="1800" b="0" i="0" u="none" strike="noStrike" dirty="0">
                        <a:solidFill>
                          <a:srgbClr val="002060"/>
                        </a:solidFill>
                        <a:effectLst/>
                        <a:latin typeface="Calibri" panose="020F0502020204030204" pitchFamily="34" charset="0"/>
                      </a:endParaRPr>
                    </a:p>
                  </a:txBody>
                  <a:tcPr marL="7620" marR="7620" marT="7620" marB="0" anchor="b">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u="none" strike="noStrike" dirty="0" smtClean="0">
                          <a:solidFill>
                            <a:srgbClr val="002060"/>
                          </a:solidFill>
                          <a:effectLst/>
                        </a:rPr>
                        <a:t>Average Encounter Time</a:t>
                      </a:r>
                      <a:endParaRPr lang="en-US" sz="1800" b="0" i="0" u="none" strike="noStrike" dirty="0">
                        <a:solidFill>
                          <a:srgbClr val="002060"/>
                        </a:solidFill>
                        <a:effectLst/>
                        <a:latin typeface="Calibri" panose="020F0502020204030204" pitchFamily="34" charset="0"/>
                      </a:endParaRPr>
                    </a:p>
                  </a:txBody>
                  <a:tcPr marL="7620" marR="7620" marT="7620" marB="0" anchor="b">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6929564"/>
                  </a:ext>
                </a:extLst>
              </a:tr>
              <a:tr h="365760">
                <a:tc>
                  <a:txBody>
                    <a:bodyPr/>
                    <a:lstStyle/>
                    <a:p>
                      <a:pPr algn="l" fontAlgn="b"/>
                      <a:r>
                        <a:rPr lang="en-US" sz="1800" u="none" strike="noStrike" dirty="0" smtClean="0">
                          <a:solidFill>
                            <a:srgbClr val="002060"/>
                          </a:solidFill>
                          <a:effectLst/>
                        </a:rPr>
                        <a:t> Mild</a:t>
                      </a:r>
                      <a:endParaRPr lang="en-US" sz="1800" b="0" i="0" u="none" strike="noStrike" dirty="0">
                        <a:solidFill>
                          <a:srgbClr val="002060"/>
                        </a:solidFill>
                        <a:effectLst/>
                        <a:latin typeface="Calibri" panose="020F0502020204030204" pitchFamily="34" charset="0"/>
                      </a:endParaRPr>
                    </a:p>
                  </a:txBody>
                  <a:tcPr marL="7620" marR="7620" marT="7620" marB="0" anchor="b">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algn="ctr" fontAlgn="b"/>
                      <a:r>
                        <a:rPr lang="en-US" sz="1800" u="none" strike="noStrike" dirty="0">
                          <a:solidFill>
                            <a:srgbClr val="002060"/>
                          </a:solidFill>
                          <a:effectLst/>
                        </a:rPr>
                        <a:t>20.1</a:t>
                      </a:r>
                      <a:endParaRPr lang="en-US" sz="1800" b="0" i="0" u="none" strike="noStrike" dirty="0">
                        <a:solidFill>
                          <a:srgbClr val="002060"/>
                        </a:solidFill>
                        <a:effectLst/>
                        <a:latin typeface="Calibri" panose="020F0502020204030204" pitchFamily="34" charset="0"/>
                      </a:endParaRPr>
                    </a:p>
                  </a:txBody>
                  <a:tcPr marL="7620" marR="7620" marT="7620" marB="0" anchor="b">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789161602"/>
                  </a:ext>
                </a:extLst>
              </a:tr>
              <a:tr h="365760">
                <a:tc>
                  <a:txBody>
                    <a:bodyPr/>
                    <a:lstStyle/>
                    <a:p>
                      <a:pPr algn="l" fontAlgn="b"/>
                      <a:r>
                        <a:rPr lang="en-US" sz="1800" u="none" strike="noStrike" dirty="0" smtClean="0">
                          <a:solidFill>
                            <a:srgbClr val="002060"/>
                          </a:solidFill>
                          <a:effectLst/>
                        </a:rPr>
                        <a:t> Moderate</a:t>
                      </a:r>
                      <a:endParaRPr lang="en-US" sz="1800" b="0" i="0" u="none" strike="noStrike" dirty="0">
                        <a:solidFill>
                          <a:srgbClr val="002060"/>
                        </a:solidFill>
                        <a:effectLst/>
                        <a:latin typeface="Calibri" panose="020F0502020204030204" pitchFamily="34" charset="0"/>
                      </a:endParaRPr>
                    </a:p>
                  </a:txBody>
                  <a:tcPr marL="7620" marR="7620" marT="7620" marB="0" anchor="b">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800" u="none" strike="noStrike" dirty="0" smtClean="0">
                          <a:solidFill>
                            <a:srgbClr val="002060"/>
                          </a:solidFill>
                          <a:effectLst/>
                        </a:rPr>
                        <a:t>30.4</a:t>
                      </a:r>
                      <a:endParaRPr lang="en-US" sz="1800" b="0" i="0" u="none" strike="noStrike" dirty="0">
                        <a:solidFill>
                          <a:srgbClr val="002060"/>
                        </a:solidFill>
                        <a:effectLst/>
                        <a:latin typeface="Calibri" panose="020F0502020204030204" pitchFamily="34" charset="0"/>
                      </a:endParaRPr>
                    </a:p>
                  </a:txBody>
                  <a:tcPr marL="7620" marR="7620" marT="7620" marB="0" anchor="b">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2468036870"/>
                  </a:ext>
                </a:extLst>
              </a:tr>
              <a:tr h="365760">
                <a:tc>
                  <a:txBody>
                    <a:bodyPr/>
                    <a:lstStyle/>
                    <a:p>
                      <a:pPr algn="l" fontAlgn="b"/>
                      <a:r>
                        <a:rPr lang="en-US" sz="1800" u="none" strike="noStrike" dirty="0" smtClean="0">
                          <a:solidFill>
                            <a:srgbClr val="002060"/>
                          </a:solidFill>
                          <a:effectLst/>
                        </a:rPr>
                        <a:t> Intense</a:t>
                      </a:r>
                      <a:endParaRPr lang="en-US" sz="1800" b="0" i="0" u="none" strike="noStrike" dirty="0">
                        <a:solidFill>
                          <a:srgbClr val="002060"/>
                        </a:solidFill>
                        <a:effectLst/>
                        <a:latin typeface="Calibri" panose="020F0502020204030204" pitchFamily="34" charset="0"/>
                      </a:endParaRPr>
                    </a:p>
                  </a:txBody>
                  <a:tcPr marL="7620" marR="7620" marT="7620" marB="0" anchor="b">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u="none" strike="noStrike" dirty="0">
                          <a:solidFill>
                            <a:srgbClr val="002060"/>
                          </a:solidFill>
                          <a:effectLst/>
                        </a:rPr>
                        <a:t>37.1</a:t>
                      </a:r>
                      <a:endParaRPr lang="en-US" sz="1800" b="0" i="0" u="none" strike="noStrike" dirty="0">
                        <a:solidFill>
                          <a:srgbClr val="002060"/>
                        </a:solidFill>
                        <a:effectLst/>
                        <a:latin typeface="Calibri" panose="020F0502020204030204" pitchFamily="34" charset="0"/>
                      </a:endParaRPr>
                    </a:p>
                  </a:txBody>
                  <a:tcPr marL="7620" marR="7620" marT="7620" marB="0" anchor="b">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92243146"/>
                  </a:ext>
                </a:extLst>
              </a:tr>
            </a:tbl>
          </a:graphicData>
        </a:graphic>
      </p:graphicFrame>
      <p:sp>
        <p:nvSpPr>
          <p:cNvPr id="6" name="TextBox 5"/>
          <p:cNvSpPr txBox="1"/>
          <p:nvPr/>
        </p:nvSpPr>
        <p:spPr>
          <a:xfrm>
            <a:off x="1876996" y="4467497"/>
            <a:ext cx="8139959" cy="830997"/>
          </a:xfrm>
          <a:prstGeom prst="rect">
            <a:avLst/>
          </a:prstGeom>
          <a:noFill/>
        </p:spPr>
        <p:txBody>
          <a:bodyPr wrap="square" rtlCol="0">
            <a:spAutoFit/>
          </a:bodyPr>
          <a:lstStyle/>
          <a:p>
            <a:pPr algn="ctr"/>
            <a:r>
              <a:rPr lang="en-US" sz="2400" dirty="0" smtClean="0">
                <a:solidFill>
                  <a:srgbClr val="002060"/>
                </a:solidFill>
              </a:rPr>
              <a:t>Average encounter time for clients who were both medically and social intense was 45.8 minutes</a:t>
            </a:r>
            <a:endParaRPr lang="en-US" sz="2400" dirty="0">
              <a:solidFill>
                <a:srgbClr val="002060"/>
              </a:solidFill>
            </a:endParaRPr>
          </a:p>
        </p:txBody>
      </p:sp>
      <p:sp>
        <p:nvSpPr>
          <p:cNvPr id="14" name="TextBox 13"/>
          <p:cNvSpPr txBox="1"/>
          <p:nvPr/>
        </p:nvSpPr>
        <p:spPr>
          <a:xfrm>
            <a:off x="6110227" y="1352606"/>
            <a:ext cx="4754879" cy="646331"/>
          </a:xfrm>
          <a:prstGeom prst="rect">
            <a:avLst/>
          </a:prstGeom>
          <a:noFill/>
        </p:spPr>
        <p:txBody>
          <a:bodyPr wrap="square" rtlCol="0">
            <a:spAutoFit/>
          </a:bodyPr>
          <a:lstStyle/>
          <a:p>
            <a:pPr algn="ctr"/>
            <a:r>
              <a:rPr lang="en-US" b="1" dirty="0" smtClean="0">
                <a:solidFill>
                  <a:srgbClr val="002060"/>
                </a:solidFill>
              </a:rPr>
              <a:t>Average Encounter Time By Level of Medical Complexity</a:t>
            </a:r>
            <a:endParaRPr lang="en-US" b="1" dirty="0">
              <a:solidFill>
                <a:srgbClr val="002060"/>
              </a:solidFill>
            </a:endParaRPr>
          </a:p>
        </p:txBody>
      </p:sp>
    </p:spTree>
    <p:extLst>
      <p:ext uri="{BB962C8B-B14F-4D97-AF65-F5344CB8AC3E}">
        <p14:creationId xmlns:p14="http://schemas.microsoft.com/office/powerpoint/2010/main" val="3058726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90" y="-84075"/>
            <a:ext cx="11652069" cy="812356"/>
          </a:xfrm>
        </p:spPr>
        <p:txBody>
          <a:bodyPr>
            <a:normAutofit/>
          </a:bodyPr>
          <a:lstStyle/>
          <a:p>
            <a:pPr marL="457200" indent="-457200">
              <a:lnSpc>
                <a:spcPct val="100000"/>
              </a:lnSpc>
              <a:buFont typeface="Wingdings" panose="05000000000000000000" pitchFamily="2" charset="2"/>
              <a:buChar char="§"/>
            </a:pPr>
            <a:r>
              <a:rPr lang="en-US" sz="2800" dirty="0" smtClean="0">
                <a:solidFill>
                  <a:srgbClr val="002060"/>
                </a:solidFill>
              </a:rPr>
              <a:t>The Frequency of Needs Increases with Level of Medical Complexity</a:t>
            </a:r>
            <a:endParaRPr lang="en-US" sz="2800" dirty="0">
              <a:solidFill>
                <a:srgbClr val="FF0000"/>
              </a:solidFill>
            </a:endParaRPr>
          </a:p>
        </p:txBody>
      </p:sp>
      <p:cxnSp>
        <p:nvCxnSpPr>
          <p:cNvPr id="4" name="Straight Connector 3"/>
          <p:cNvCxnSpPr/>
          <p:nvPr/>
        </p:nvCxnSpPr>
        <p:spPr>
          <a:xfrm>
            <a:off x="448790" y="869884"/>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graphicFrame>
        <p:nvGraphicFramePr>
          <p:cNvPr id="12" name="Chart 11"/>
          <p:cNvGraphicFramePr>
            <a:graphicFrameLocks noGrp="1"/>
          </p:cNvGraphicFramePr>
          <p:nvPr>
            <p:extLst>
              <p:ext uri="{D42A27DB-BD31-4B8C-83A1-F6EECF244321}">
                <p14:modId xmlns:p14="http://schemas.microsoft.com/office/powerpoint/2010/main" val="1522802641"/>
              </p:ext>
            </p:extLst>
          </p:nvPr>
        </p:nvGraphicFramePr>
        <p:xfrm>
          <a:off x="604401" y="1533731"/>
          <a:ext cx="5233718" cy="43752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55087904"/>
              </p:ext>
            </p:extLst>
          </p:nvPr>
        </p:nvGraphicFramePr>
        <p:xfrm>
          <a:off x="5254778" y="1629414"/>
          <a:ext cx="6766560" cy="3590110"/>
        </p:xfrm>
        <a:graphic>
          <a:graphicData uri="http://schemas.openxmlformats.org/drawingml/2006/table">
            <a:tbl>
              <a:tblPr>
                <a:tableStyleId>{5C22544A-7EE6-4342-B048-85BDC9FD1C3A}</a:tableStyleId>
              </a:tblPr>
              <a:tblGrid>
                <a:gridCol w="3200400">
                  <a:extLst>
                    <a:ext uri="{9D8B030D-6E8A-4147-A177-3AD203B41FA5}">
                      <a16:colId xmlns:a16="http://schemas.microsoft.com/office/drawing/2014/main" val="3105349531"/>
                    </a:ext>
                  </a:extLst>
                </a:gridCol>
                <a:gridCol w="1188720">
                  <a:extLst>
                    <a:ext uri="{9D8B030D-6E8A-4147-A177-3AD203B41FA5}">
                      <a16:colId xmlns:a16="http://schemas.microsoft.com/office/drawing/2014/main" val="3568449745"/>
                    </a:ext>
                  </a:extLst>
                </a:gridCol>
                <a:gridCol w="1188720">
                  <a:extLst>
                    <a:ext uri="{9D8B030D-6E8A-4147-A177-3AD203B41FA5}">
                      <a16:colId xmlns:a16="http://schemas.microsoft.com/office/drawing/2014/main" val="2372682080"/>
                    </a:ext>
                  </a:extLst>
                </a:gridCol>
                <a:gridCol w="1188720">
                  <a:extLst>
                    <a:ext uri="{9D8B030D-6E8A-4147-A177-3AD203B41FA5}">
                      <a16:colId xmlns:a16="http://schemas.microsoft.com/office/drawing/2014/main" val="2861851860"/>
                    </a:ext>
                  </a:extLst>
                </a:gridCol>
              </a:tblGrid>
              <a:tr h="313510">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2060"/>
                          </a:solidFill>
                          <a:effectLst/>
                          <a:latin typeface="+mn-lt"/>
                        </a:rPr>
                        <a:t>Care Coordination Need</a:t>
                      </a:r>
                      <a:endParaRPr lang="en-US" sz="18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bg2">
                        <a:lumMod val="20000"/>
                        <a:lumOff val="80000"/>
                      </a:schemeClr>
                    </a:solidFill>
                  </a:tcPr>
                </a:tc>
                <a:tc gridSpan="3">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2060"/>
                          </a:solidFill>
                          <a:effectLst/>
                          <a:latin typeface="+mn-lt"/>
                        </a:rPr>
                        <a:t>Medical Intensity</a:t>
                      </a:r>
                      <a:endParaRPr lang="en-US" sz="1800" b="0" i="0" u="none" strike="noStrike" dirty="0">
                        <a:solidFill>
                          <a:srgbClr val="002060"/>
                        </a:solidFill>
                        <a:effectLst/>
                        <a:latin typeface="+mn-lt"/>
                      </a:endParaRPr>
                    </a:p>
                  </a:txBody>
                  <a:tcPr marL="7620" marR="7620" marT="7620" marB="0">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bg2">
                        <a:lumMod val="20000"/>
                        <a:lumOff val="80000"/>
                      </a:schemeClr>
                    </a:solidFill>
                  </a:tcPr>
                </a:tc>
                <a:tc hMerge="1">
                  <a:txBody>
                    <a:bodyPr/>
                    <a:lstStyle/>
                    <a:p>
                      <a:pPr algn="ctr" fontAlgn="b"/>
                      <a:endParaRPr lang="en-US" sz="1800" b="0" i="0" u="none" strike="noStrike" dirty="0">
                        <a:solidFill>
                          <a:srgbClr val="002060"/>
                        </a:solidFill>
                        <a:effectLst/>
                        <a:latin typeface="+mn-lt"/>
                      </a:endParaRPr>
                    </a:p>
                  </a:txBody>
                  <a:tcPr marL="7620" marR="7620" marT="7620" marB="0">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fontAlgn="b"/>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163095863"/>
                  </a:ext>
                </a:extLst>
              </a:tr>
              <a:tr h="313510">
                <a:tc>
                  <a:txBody>
                    <a:bodyPr/>
                    <a:lstStyle/>
                    <a:p>
                      <a:pPr algn="ctr" fontAlgn="b"/>
                      <a:endParaRPr lang="en-US" sz="1800" b="0" i="0" u="none" strike="noStrike" dirty="0" smtClean="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endParaRPr lang="en-US" sz="1800" b="0" i="0" u="none" strike="noStrike" dirty="0" smtClean="0">
                        <a:solidFill>
                          <a:srgbClr val="002060"/>
                        </a:solidFill>
                        <a:effectLst/>
                        <a:latin typeface="+mn-lt"/>
                      </a:endParaRPr>
                    </a:p>
                    <a:p>
                      <a:pPr algn="ctr" fontAlgn="b"/>
                      <a:r>
                        <a:rPr lang="en-US" sz="1800" b="0" i="0" u="none" strike="noStrike" dirty="0" smtClean="0">
                          <a:solidFill>
                            <a:srgbClr val="002060"/>
                          </a:solidFill>
                          <a:effectLst/>
                          <a:latin typeface="+mn-lt"/>
                        </a:rPr>
                        <a:t>Mild</a:t>
                      </a:r>
                      <a:endParaRPr lang="en-US" sz="1800" b="0" i="0" u="none" strike="noStrike" dirty="0">
                        <a:solidFill>
                          <a:srgbClr val="002060"/>
                        </a:solidFill>
                        <a:effectLst/>
                        <a:latin typeface="+mn-lt"/>
                      </a:endParaRPr>
                    </a:p>
                  </a:txBody>
                  <a:tcPr marL="7620" marR="7620" marT="7620" marB="0">
                    <a:lnL w="12700" cap="flat" cmpd="sng" algn="ctr">
                      <a:solidFill>
                        <a:schemeClr val="tx1"/>
                      </a:solidFill>
                      <a:prstDash val="sysDot"/>
                      <a:round/>
                      <a:headEnd type="none" w="med" len="med"/>
                      <a:tailEnd type="none" w="med" len="med"/>
                    </a:lnL>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endParaRPr lang="en-US" sz="1800" b="0" i="0" u="none" strike="noStrike" dirty="0" smtClean="0">
                        <a:solidFill>
                          <a:srgbClr val="002060"/>
                        </a:solidFill>
                        <a:effectLst/>
                        <a:latin typeface="+mn-lt"/>
                      </a:endParaRPr>
                    </a:p>
                    <a:p>
                      <a:pPr algn="ctr" fontAlgn="b"/>
                      <a:r>
                        <a:rPr lang="en-US" sz="1800" b="0" i="0" u="none" strike="noStrike" dirty="0" smtClean="0">
                          <a:solidFill>
                            <a:srgbClr val="002060"/>
                          </a:solidFill>
                          <a:effectLst/>
                          <a:latin typeface="+mn-lt"/>
                        </a:rPr>
                        <a:t>Moderate</a:t>
                      </a:r>
                      <a:endParaRPr lang="en-US" sz="1800" b="0" i="0" u="none" strike="noStrike" dirty="0">
                        <a:solidFill>
                          <a:srgbClr val="002060"/>
                        </a:solidFill>
                        <a:effectLst/>
                        <a:latin typeface="+mn-lt"/>
                      </a:endParaRPr>
                    </a:p>
                  </a:txBody>
                  <a:tcPr marL="7620" marR="7620" marT="7620" marB="0">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endParaRPr lang="en-US" sz="1800" b="0" i="0" u="none" strike="noStrike" dirty="0" smtClean="0">
                        <a:solidFill>
                          <a:srgbClr val="002060"/>
                        </a:solidFill>
                        <a:effectLst/>
                        <a:latin typeface="+mn-lt"/>
                      </a:endParaRPr>
                    </a:p>
                    <a:p>
                      <a:pPr algn="ctr" fontAlgn="b"/>
                      <a:r>
                        <a:rPr lang="en-US" sz="1800" b="0" i="0" u="none" strike="noStrike" dirty="0" smtClean="0">
                          <a:solidFill>
                            <a:srgbClr val="002060"/>
                          </a:solidFill>
                          <a:effectLst/>
                          <a:latin typeface="+mn-lt"/>
                        </a:rPr>
                        <a:t>Intense</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6929564"/>
                  </a:ext>
                </a:extLst>
              </a:tr>
              <a:tr h="274320">
                <a:tc>
                  <a:txBody>
                    <a:bodyPr/>
                    <a:lstStyle/>
                    <a:p>
                      <a:pPr algn="l" fontAlgn="b"/>
                      <a:r>
                        <a:rPr lang="en-US" sz="1800" b="0" i="0" u="none" strike="noStrike" dirty="0" smtClean="0">
                          <a:solidFill>
                            <a:srgbClr val="002060"/>
                          </a:solidFill>
                          <a:effectLst/>
                          <a:latin typeface="+mn-lt"/>
                        </a:rPr>
                        <a:t> Clinical Management</a:t>
                      </a:r>
                    </a:p>
                    <a:p>
                      <a:pPr algn="l" fontAlgn="b"/>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48.3%</a:t>
                      </a:r>
                      <a:endParaRPr lang="en-US" sz="1800" b="0" i="0" u="none" strike="noStrike" dirty="0">
                        <a:solidFill>
                          <a:srgbClr val="002060"/>
                        </a:solidFill>
                        <a:effectLst/>
                        <a:latin typeface="+mn-lt"/>
                      </a:endParaRPr>
                    </a:p>
                  </a:txBody>
                  <a:tcPr marL="7620" marR="7620" marT="7620" marB="0">
                    <a:lnL w="12700" cap="flat" cmpd="sng" algn="ctr">
                      <a:solidFill>
                        <a:schemeClr val="tx1"/>
                      </a:solidFill>
                      <a:prstDash val="sysDot"/>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61.6%</a:t>
                      </a:r>
                      <a:endParaRPr lang="en-US" sz="1800" b="0" i="0" u="none" strike="noStrike" dirty="0">
                        <a:solidFill>
                          <a:srgbClr val="002060"/>
                        </a:solidFill>
                        <a:effectLst/>
                        <a:latin typeface="+mn-lt"/>
                      </a:endParaRPr>
                    </a:p>
                  </a:txBody>
                  <a:tcPr marL="7620" marR="7620" marT="7620" marB="0">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57.2%</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02789861"/>
                  </a:ext>
                </a:extLst>
              </a:tr>
              <a:tr h="274320">
                <a:tc>
                  <a:txBody>
                    <a:bodyPr/>
                    <a:lstStyle/>
                    <a:p>
                      <a:pPr algn="l" fontAlgn="b"/>
                      <a:r>
                        <a:rPr lang="en-US" sz="1800" u="none" strike="noStrike" dirty="0" smtClean="0">
                          <a:solidFill>
                            <a:srgbClr val="002060"/>
                          </a:solidFill>
                          <a:effectLst/>
                          <a:latin typeface="+mn-lt"/>
                        </a:rPr>
                        <a:t> Coordinating appointments</a:t>
                      </a:r>
                    </a:p>
                    <a:p>
                      <a:pPr algn="l" fontAlgn="b"/>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28.3%</a:t>
                      </a:r>
                      <a:endParaRPr lang="en-US" sz="1800" b="0" i="0" u="none" strike="noStrike" dirty="0">
                        <a:solidFill>
                          <a:srgbClr val="002060"/>
                        </a:solidFill>
                        <a:effectLst/>
                        <a:latin typeface="+mn-lt"/>
                      </a:endParaRPr>
                    </a:p>
                  </a:txBody>
                  <a:tcPr marL="7620" marR="7620" marT="7620" marB="0">
                    <a:lnL w="12700" cap="flat" cmpd="sng" algn="ctr">
                      <a:solidFill>
                        <a:schemeClr val="tx1"/>
                      </a:solidFill>
                      <a:prstDash val="sysDot"/>
                      <a:round/>
                      <a:headEnd type="none" w="med" len="med"/>
                      <a:tailEnd type="none" w="med" len="med"/>
                    </a:lnL>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33.5%</a:t>
                      </a:r>
                      <a:endParaRPr lang="en-US" sz="1800" b="0" i="0" u="none" strike="noStrike" dirty="0">
                        <a:solidFill>
                          <a:srgbClr val="002060"/>
                        </a:solidFill>
                        <a:effectLst/>
                        <a:latin typeface="+mn-lt"/>
                      </a:endParaRPr>
                    </a:p>
                  </a:txBody>
                  <a:tcPr marL="7620" marR="7620" marT="7620" marB="0">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32.0%</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789161602"/>
                  </a:ext>
                </a:extLst>
              </a:tr>
              <a:tr h="274320">
                <a:tc>
                  <a:txBody>
                    <a:bodyPr/>
                    <a:lstStyle/>
                    <a:p>
                      <a:pPr algn="l" fontAlgn="b"/>
                      <a:r>
                        <a:rPr lang="en-US" sz="1800" u="none" strike="noStrike" dirty="0" smtClean="0">
                          <a:solidFill>
                            <a:srgbClr val="002060"/>
                          </a:solidFill>
                          <a:effectLst/>
                          <a:latin typeface="+mn-lt"/>
                        </a:rPr>
                        <a:t> Follow-up/referrals</a:t>
                      </a:r>
                    </a:p>
                    <a:p>
                      <a:pPr algn="l" fontAlgn="b"/>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19.8%</a:t>
                      </a:r>
                      <a:endParaRPr lang="en-US" sz="1800" b="0" i="0" u="none" strike="noStrike" dirty="0">
                        <a:solidFill>
                          <a:srgbClr val="002060"/>
                        </a:solidFill>
                        <a:effectLst/>
                        <a:latin typeface="+mn-lt"/>
                      </a:endParaRPr>
                    </a:p>
                  </a:txBody>
                  <a:tcPr marL="7620" marR="7620" marT="7620" marB="0">
                    <a:lnL w="12700" cap="flat" cmpd="sng" algn="ctr">
                      <a:solidFill>
                        <a:schemeClr val="tx1"/>
                      </a:solidFill>
                      <a:prstDash val="sysDot"/>
                      <a:round/>
                      <a:headEnd type="none" w="med" len="med"/>
                      <a:tailEnd type="none" w="med" len="med"/>
                    </a:lnL>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29.0%</a:t>
                      </a:r>
                      <a:endParaRPr lang="en-US" sz="1800" b="0" i="0" u="none" strike="noStrike" dirty="0">
                        <a:solidFill>
                          <a:srgbClr val="002060"/>
                        </a:solidFill>
                        <a:effectLst/>
                        <a:latin typeface="+mn-lt"/>
                      </a:endParaRPr>
                    </a:p>
                  </a:txBody>
                  <a:tcPr marL="7620" marR="7620" marT="7620" marB="0">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28.4%</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2468036870"/>
                  </a:ext>
                </a:extLst>
              </a:tr>
              <a:tr h="274320">
                <a:tc>
                  <a:txBody>
                    <a:bodyPr/>
                    <a:lstStyle/>
                    <a:p>
                      <a:pPr algn="l" fontAlgn="b"/>
                      <a:r>
                        <a:rPr lang="en-US" sz="1800" u="none" strike="noStrike" dirty="0" smtClean="0">
                          <a:solidFill>
                            <a:srgbClr val="002060"/>
                          </a:solidFill>
                          <a:effectLst/>
                          <a:latin typeface="+mn-lt"/>
                        </a:rPr>
                        <a:t> Coordination of services    </a:t>
                      </a:r>
                    </a:p>
                    <a:p>
                      <a:pPr algn="l" fontAlgn="b"/>
                      <a:r>
                        <a:rPr lang="en-US" sz="1800" u="none" strike="noStrike" dirty="0" smtClean="0">
                          <a:solidFill>
                            <a:srgbClr val="002060"/>
                          </a:solidFill>
                          <a:effectLst/>
                          <a:latin typeface="+mn-lt"/>
                        </a:rPr>
                        <a:t> (schools, agencies, payers)</a:t>
                      </a:r>
                    </a:p>
                    <a:p>
                      <a:pPr algn="l" fontAlgn="b"/>
                      <a:endParaRPr lang="en-US" sz="14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15.2%</a:t>
                      </a:r>
                      <a:endParaRPr lang="en-US" sz="1800" b="0" i="0" u="none" strike="noStrike" dirty="0">
                        <a:solidFill>
                          <a:srgbClr val="002060"/>
                        </a:solidFill>
                        <a:effectLst/>
                        <a:latin typeface="+mn-lt"/>
                      </a:endParaRPr>
                    </a:p>
                  </a:txBody>
                  <a:tcPr marL="7620" marR="7620" marT="7620" marB="0">
                    <a:lnL w="12700" cap="flat" cmpd="sng" algn="ctr">
                      <a:solidFill>
                        <a:schemeClr val="tx1"/>
                      </a:solidFill>
                      <a:prstDash val="sysDot"/>
                      <a:round/>
                      <a:headEnd type="none" w="med" len="med"/>
                      <a:tailEnd type="none" w="med" len="med"/>
                    </a:lnL>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17.7%</a:t>
                      </a:r>
                      <a:endParaRPr lang="en-US" sz="1800" b="0" i="0" u="none" strike="noStrike" dirty="0">
                        <a:solidFill>
                          <a:srgbClr val="002060"/>
                        </a:solidFill>
                        <a:effectLst/>
                        <a:latin typeface="+mn-lt"/>
                      </a:endParaRPr>
                    </a:p>
                  </a:txBody>
                  <a:tcPr marL="7620" marR="7620" marT="7620" marB="0">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24.4%</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2792243146"/>
                  </a:ext>
                </a:extLst>
              </a:tr>
              <a:tr h="274320">
                <a:tc>
                  <a:txBody>
                    <a:bodyPr/>
                    <a:lstStyle/>
                    <a:p>
                      <a:pPr algn="l" fontAlgn="b"/>
                      <a:r>
                        <a:rPr lang="en-US" sz="1800" b="0" i="0" u="none" strike="noStrike" dirty="0" smtClean="0">
                          <a:solidFill>
                            <a:srgbClr val="002060"/>
                          </a:solidFill>
                          <a:effectLst/>
                          <a:latin typeface="+mn-lt"/>
                        </a:rPr>
                        <a:t> Insurance </a:t>
                      </a:r>
                    </a:p>
                    <a:p>
                      <a:pPr algn="l" fontAlgn="b"/>
                      <a:r>
                        <a:rPr lang="en-US" sz="1800" b="0" i="0" u="none" strike="noStrike" dirty="0" smtClean="0">
                          <a:solidFill>
                            <a:srgbClr val="002060"/>
                          </a:solidFill>
                          <a:effectLst/>
                          <a:latin typeface="+mn-lt"/>
                        </a:rPr>
                        <a:t> Coverage/Reimbursement</a:t>
                      </a:r>
                      <a:endParaRPr lang="en-US" sz="18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14.7%</a:t>
                      </a:r>
                      <a:endParaRPr lang="en-US" sz="1800" b="0" i="0" u="none" strike="noStrike" dirty="0">
                        <a:solidFill>
                          <a:srgbClr val="002060"/>
                        </a:solidFill>
                        <a:effectLst/>
                        <a:latin typeface="+mn-lt"/>
                      </a:endParaRPr>
                    </a:p>
                  </a:txBody>
                  <a:tcPr marL="7620" marR="7620" marT="7620" marB="0">
                    <a:lnL w="12700" cap="flat" cmpd="sng" algn="ctr">
                      <a:solidFill>
                        <a:schemeClr val="tx1"/>
                      </a:solidFill>
                      <a:prstDash val="sysDot"/>
                      <a:round/>
                      <a:headEnd type="none" w="med" len="med"/>
                      <a:tailEnd type="none" w="med" len="med"/>
                    </a:lnL>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17.2%</a:t>
                      </a:r>
                      <a:endParaRPr lang="en-US" sz="1800" b="0" i="0" u="none" strike="noStrike" dirty="0">
                        <a:solidFill>
                          <a:srgbClr val="002060"/>
                        </a:solidFill>
                        <a:effectLst/>
                        <a:latin typeface="+mn-lt"/>
                      </a:endParaRPr>
                    </a:p>
                  </a:txBody>
                  <a:tcPr marL="7620" marR="7620" marT="7620" marB="0">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24.0%</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39628435"/>
                  </a:ext>
                </a:extLst>
              </a:tr>
            </a:tbl>
          </a:graphicData>
        </a:graphic>
      </p:graphicFrame>
      <p:sp>
        <p:nvSpPr>
          <p:cNvPr id="6" name="TextBox 5"/>
          <p:cNvSpPr txBox="1"/>
          <p:nvPr/>
        </p:nvSpPr>
        <p:spPr>
          <a:xfrm>
            <a:off x="141435" y="1995174"/>
            <a:ext cx="4979205" cy="2646878"/>
          </a:xfrm>
          <a:prstGeom prst="rect">
            <a:avLst/>
          </a:prstGeom>
          <a:noFill/>
        </p:spPr>
        <p:txBody>
          <a:bodyPr wrap="square" rtlCol="0">
            <a:spAutoFit/>
          </a:bodyPr>
          <a:lstStyle/>
          <a:p>
            <a:r>
              <a:rPr lang="en-US" sz="2400" i="1" dirty="0" smtClean="0">
                <a:solidFill>
                  <a:srgbClr val="002060"/>
                </a:solidFill>
              </a:rPr>
              <a:t>“The majority of encounters were for clinical…management.”</a:t>
            </a:r>
          </a:p>
          <a:p>
            <a:endParaRPr lang="en-US" dirty="0"/>
          </a:p>
          <a:p>
            <a:pPr algn="r"/>
            <a:r>
              <a:rPr lang="en-US" sz="1600" i="1" dirty="0">
                <a:solidFill>
                  <a:srgbClr val="002060"/>
                </a:solidFill>
              </a:rPr>
              <a:t>R. </a:t>
            </a:r>
            <a:r>
              <a:rPr lang="en-US" sz="1600" i="1" dirty="0" err="1">
                <a:solidFill>
                  <a:srgbClr val="002060"/>
                </a:solidFill>
              </a:rPr>
              <a:t>Antonelli</a:t>
            </a:r>
            <a:r>
              <a:rPr lang="en-US" sz="1600" i="1" dirty="0">
                <a:solidFill>
                  <a:srgbClr val="002060"/>
                </a:solidFill>
              </a:rPr>
              <a:t>, Stile and D. </a:t>
            </a:r>
            <a:r>
              <a:rPr lang="en-US" sz="1600" i="1" dirty="0" err="1">
                <a:solidFill>
                  <a:srgbClr val="002060"/>
                </a:solidFill>
              </a:rPr>
              <a:t>Antonelli</a:t>
            </a:r>
            <a:r>
              <a:rPr lang="en-US" sz="1600" i="1" dirty="0">
                <a:solidFill>
                  <a:srgbClr val="002060"/>
                </a:solidFill>
              </a:rPr>
              <a:t>,</a:t>
            </a:r>
            <a:r>
              <a:rPr lang="en-US" sz="1600" b="1" dirty="0">
                <a:solidFill>
                  <a:srgbClr val="002060"/>
                </a:solidFill>
              </a:rPr>
              <a:t> </a:t>
            </a:r>
            <a:r>
              <a:rPr lang="en-US" sz="1600" dirty="0">
                <a:solidFill>
                  <a:srgbClr val="002060"/>
                </a:solidFill>
              </a:rPr>
              <a:t>Care Coordination for Children and Youth With Special Health Care Needs: A Descriptive, Multisite Study of Activities, Personnel Costs, and Outcomes, 2008</a:t>
            </a:r>
            <a:endParaRPr lang="en-US" sz="1600" i="1" dirty="0">
              <a:solidFill>
                <a:srgbClr val="002060"/>
              </a:solidFill>
            </a:endParaRPr>
          </a:p>
          <a:p>
            <a:endParaRPr lang="en-US" dirty="0" smtClean="0"/>
          </a:p>
          <a:p>
            <a:endParaRPr lang="en-US" dirty="0"/>
          </a:p>
        </p:txBody>
      </p:sp>
    </p:spTree>
    <p:extLst>
      <p:ext uri="{BB962C8B-B14F-4D97-AF65-F5344CB8AC3E}">
        <p14:creationId xmlns:p14="http://schemas.microsoft.com/office/powerpoint/2010/main" val="770103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31" y="62162"/>
            <a:ext cx="11652069" cy="812356"/>
          </a:xfrm>
        </p:spPr>
        <p:txBody>
          <a:bodyPr>
            <a:normAutofit/>
          </a:bodyPr>
          <a:lstStyle/>
          <a:p>
            <a:pPr marL="457200" indent="-457200">
              <a:lnSpc>
                <a:spcPct val="100000"/>
              </a:lnSpc>
              <a:buFont typeface="Wingdings" panose="05000000000000000000" pitchFamily="2" charset="2"/>
              <a:buChar char="§"/>
            </a:pPr>
            <a:r>
              <a:rPr lang="en-US" sz="2800" dirty="0" smtClean="0">
                <a:solidFill>
                  <a:srgbClr val="002060"/>
                </a:solidFill>
              </a:rPr>
              <a:t>The Frequency of Needs Increases With Level of Social Complexity</a:t>
            </a:r>
            <a:endParaRPr lang="en-US" sz="2800" dirty="0">
              <a:solidFill>
                <a:srgbClr val="FF0000"/>
              </a:solidFill>
            </a:endParaRPr>
          </a:p>
        </p:txBody>
      </p:sp>
      <p:cxnSp>
        <p:nvCxnSpPr>
          <p:cNvPr id="4" name="Straight Connector 3"/>
          <p:cNvCxnSpPr/>
          <p:nvPr/>
        </p:nvCxnSpPr>
        <p:spPr>
          <a:xfrm>
            <a:off x="539931" y="942986"/>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3672816532"/>
              </p:ext>
            </p:extLst>
          </p:nvPr>
        </p:nvGraphicFramePr>
        <p:xfrm>
          <a:off x="535876" y="1968138"/>
          <a:ext cx="6233685" cy="2378351"/>
        </p:xfrm>
        <a:graphic>
          <a:graphicData uri="http://schemas.openxmlformats.org/drawingml/2006/table">
            <a:tbl>
              <a:tblPr>
                <a:tableStyleId>{5C22544A-7EE6-4342-B048-85BDC9FD1C3A}</a:tableStyleId>
              </a:tblPr>
              <a:tblGrid>
                <a:gridCol w="3200400">
                  <a:extLst>
                    <a:ext uri="{9D8B030D-6E8A-4147-A177-3AD203B41FA5}">
                      <a16:colId xmlns:a16="http://schemas.microsoft.com/office/drawing/2014/main" val="3105349531"/>
                    </a:ext>
                  </a:extLst>
                </a:gridCol>
                <a:gridCol w="1011095">
                  <a:extLst>
                    <a:ext uri="{9D8B030D-6E8A-4147-A177-3AD203B41FA5}">
                      <a16:colId xmlns:a16="http://schemas.microsoft.com/office/drawing/2014/main" val="2372682080"/>
                    </a:ext>
                  </a:extLst>
                </a:gridCol>
                <a:gridCol w="1011095">
                  <a:extLst>
                    <a:ext uri="{9D8B030D-6E8A-4147-A177-3AD203B41FA5}">
                      <a16:colId xmlns:a16="http://schemas.microsoft.com/office/drawing/2014/main" val="2861851860"/>
                    </a:ext>
                  </a:extLst>
                </a:gridCol>
                <a:gridCol w="1011095">
                  <a:extLst>
                    <a:ext uri="{9D8B030D-6E8A-4147-A177-3AD203B41FA5}">
                      <a16:colId xmlns:a16="http://schemas.microsoft.com/office/drawing/2014/main" val="1416171112"/>
                    </a:ext>
                  </a:extLst>
                </a:gridCol>
              </a:tblGrid>
              <a:tr h="983891">
                <a:tc>
                  <a:txBody>
                    <a:bodyPr/>
                    <a:lstStyle/>
                    <a:p>
                      <a:pPr algn="ctr" fontAlgn="b"/>
                      <a:r>
                        <a:rPr lang="en-US" sz="1800" b="0" i="0" u="none" strike="noStrike" dirty="0" smtClean="0">
                          <a:solidFill>
                            <a:srgbClr val="002060"/>
                          </a:solidFill>
                          <a:effectLst/>
                          <a:latin typeface="+mn-lt"/>
                        </a:rPr>
                        <a:t>Social/Family Intensity  </a:t>
                      </a:r>
                      <a:r>
                        <a:rPr lang="en-US" sz="1800" b="0" i="0" u="none" strike="noStrike" dirty="0" smtClean="0">
                          <a:solidFill>
                            <a:srgbClr val="002060"/>
                          </a:solidFill>
                          <a:effectLst/>
                          <a:latin typeface="+mn-lt"/>
                          <a:sym typeface="Wingdings" panose="05000000000000000000" pitchFamily="2" charset="2"/>
                        </a:rPr>
                        <a:t></a:t>
                      </a:r>
                      <a:endParaRPr lang="en-US" sz="1800" b="0" i="0" u="none" strike="noStrike" dirty="0" smtClean="0">
                        <a:solidFill>
                          <a:srgbClr val="002060"/>
                        </a:solidFill>
                        <a:effectLst/>
                        <a:latin typeface="+mn-lt"/>
                      </a:endParaRPr>
                    </a:p>
                    <a:p>
                      <a:pPr algn="ctr" fontAlgn="b"/>
                      <a:endParaRPr lang="en-US" sz="1000" b="0" i="0" u="none" strike="noStrike" dirty="0" smtClean="0">
                        <a:solidFill>
                          <a:srgbClr val="002060"/>
                        </a:solidFill>
                        <a:effectLst/>
                        <a:latin typeface="+mn-lt"/>
                      </a:endParaRPr>
                    </a:p>
                    <a:p>
                      <a:pPr algn="ctr" fontAlgn="b"/>
                      <a:r>
                        <a:rPr lang="en-US" sz="1800" b="0" i="0" u="none" strike="noStrike" dirty="0" smtClean="0">
                          <a:solidFill>
                            <a:srgbClr val="002060"/>
                          </a:solidFill>
                          <a:effectLst/>
                          <a:latin typeface="+mn-lt"/>
                        </a:rPr>
                        <a:t>Care Coordination Need</a:t>
                      </a:r>
                    </a:p>
                    <a:p>
                      <a:pPr algn="ctr" fontAlgn="b"/>
                      <a:r>
                        <a:rPr lang="en-US" sz="1800" b="0" i="0" u="none" strike="noStrike" dirty="0" smtClean="0">
                          <a:solidFill>
                            <a:srgbClr val="002060"/>
                          </a:solidFill>
                          <a:effectLst/>
                          <a:latin typeface="+mn-lt"/>
                          <a:sym typeface="Wingdings" panose="05000000000000000000" pitchFamily="2" charset="2"/>
                        </a:rPr>
                        <a:t></a:t>
                      </a:r>
                      <a:endParaRPr lang="en-US" sz="18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Mild</a:t>
                      </a:r>
                      <a:endParaRPr lang="en-US" sz="1800" b="0" i="0" u="none" strike="noStrike" dirty="0">
                        <a:solidFill>
                          <a:srgbClr val="002060"/>
                        </a:solidFill>
                        <a:effectLst/>
                        <a:latin typeface="+mn-lt"/>
                      </a:endParaRPr>
                    </a:p>
                  </a:txBody>
                  <a:tcPr marL="7620" marR="7620" marT="7620" marB="0">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Moderate</a:t>
                      </a:r>
                      <a:endParaRPr lang="en-US" sz="1800" b="0" i="0" u="none" strike="noStrike" dirty="0">
                        <a:solidFill>
                          <a:srgbClr val="002060"/>
                        </a:solidFill>
                        <a:effectLst/>
                        <a:latin typeface="+mn-lt"/>
                      </a:endParaRPr>
                    </a:p>
                  </a:txBody>
                  <a:tcPr marL="7620" marR="7620" marT="7620" marB="0">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Intense</a:t>
                      </a:r>
                    </a:p>
                    <a:p>
                      <a:pPr algn="ctr" fontAlgn="b"/>
                      <a:endParaRPr lang="en-US" sz="1800" b="0" i="0" u="none" strike="noStrike" dirty="0" smtClean="0">
                        <a:solidFill>
                          <a:srgbClr val="002060"/>
                        </a:solidFill>
                        <a:effectLst/>
                        <a:latin typeface="+mn-lt"/>
                      </a:endParaRPr>
                    </a:p>
                    <a:p>
                      <a:pPr algn="ctr" fontAlgn="b"/>
                      <a:endParaRPr lang="en-US" sz="1800" b="0" i="0" u="none" strike="noStrike" dirty="0" smtClean="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6929564"/>
                  </a:ext>
                </a:extLst>
              </a:tr>
              <a:tr h="274320">
                <a:tc>
                  <a:txBody>
                    <a:bodyPr/>
                    <a:lstStyle/>
                    <a:p>
                      <a:pPr algn="l" fontAlgn="b"/>
                      <a:r>
                        <a:rPr lang="en-US" sz="1800" b="0" i="0" u="none" strike="noStrike" dirty="0" smtClean="0">
                          <a:solidFill>
                            <a:srgbClr val="002060"/>
                          </a:solidFill>
                          <a:effectLst/>
                          <a:latin typeface="+mn-lt"/>
                        </a:rPr>
                        <a:t> Clinical Management</a:t>
                      </a:r>
                    </a:p>
                    <a:p>
                      <a:pPr algn="l" fontAlgn="b"/>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58.6%</a:t>
                      </a:r>
                      <a:endParaRPr lang="en-US" sz="1800" b="0" i="0" u="none" strike="noStrike" dirty="0">
                        <a:solidFill>
                          <a:srgbClr val="002060"/>
                        </a:solidFill>
                        <a:effectLst/>
                        <a:latin typeface="+mn-lt"/>
                      </a:endParaRPr>
                    </a:p>
                  </a:txBody>
                  <a:tcPr marL="7620" marR="7620" marT="7620" marB="0">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55.8%</a:t>
                      </a:r>
                      <a:endParaRPr lang="en-US" sz="1800" b="0" i="0" u="none" strike="noStrike" dirty="0">
                        <a:solidFill>
                          <a:srgbClr val="002060"/>
                        </a:solidFill>
                        <a:effectLst/>
                        <a:latin typeface="+mn-lt"/>
                      </a:endParaRPr>
                    </a:p>
                  </a:txBody>
                  <a:tcPr marL="7620" marR="7620" marT="7620" marB="0">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61.3%</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02789861"/>
                  </a:ext>
                </a:extLst>
              </a:tr>
              <a:tr h="274320">
                <a:tc>
                  <a:txBody>
                    <a:bodyPr/>
                    <a:lstStyle/>
                    <a:p>
                      <a:pPr algn="l" fontAlgn="b"/>
                      <a:r>
                        <a:rPr lang="en-US" sz="1800" u="none" strike="noStrike" dirty="0" smtClean="0">
                          <a:solidFill>
                            <a:srgbClr val="002060"/>
                          </a:solidFill>
                          <a:effectLst/>
                          <a:latin typeface="+mn-lt"/>
                        </a:rPr>
                        <a:t> Coordinating appointments</a:t>
                      </a:r>
                    </a:p>
                    <a:p>
                      <a:pPr algn="l" fontAlgn="b"/>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30.7%</a:t>
                      </a:r>
                      <a:endParaRPr lang="en-US" sz="1800" b="0" i="0" u="none" strike="noStrike" dirty="0">
                        <a:solidFill>
                          <a:srgbClr val="002060"/>
                        </a:solidFill>
                        <a:effectLst/>
                        <a:latin typeface="+mn-lt"/>
                      </a:endParaRPr>
                    </a:p>
                  </a:txBody>
                  <a:tcPr marL="7620" marR="7620" marT="7620" marB="0">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33.0%</a:t>
                      </a:r>
                      <a:endParaRPr lang="en-US" sz="1800" b="0" i="0" u="none" strike="noStrike" dirty="0">
                        <a:solidFill>
                          <a:srgbClr val="002060"/>
                        </a:solidFill>
                        <a:effectLst/>
                        <a:latin typeface="+mn-lt"/>
                      </a:endParaRPr>
                    </a:p>
                  </a:txBody>
                  <a:tcPr marL="7620" marR="7620" marT="7620" marB="0">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34.8%</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789161602"/>
                  </a:ext>
                </a:extLst>
              </a:tr>
              <a:tr h="274320">
                <a:tc>
                  <a:txBody>
                    <a:bodyPr/>
                    <a:lstStyle/>
                    <a:p>
                      <a:pPr algn="l" fontAlgn="b"/>
                      <a:r>
                        <a:rPr lang="en-US" sz="1800" u="none" strike="noStrike" dirty="0" smtClean="0">
                          <a:solidFill>
                            <a:srgbClr val="002060"/>
                          </a:solidFill>
                          <a:effectLst/>
                          <a:latin typeface="+mn-lt"/>
                        </a:rPr>
                        <a:t> Follow-up/referrals</a:t>
                      </a:r>
                    </a:p>
                    <a:p>
                      <a:pPr algn="l" fontAlgn="b"/>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17.3%</a:t>
                      </a:r>
                      <a:endParaRPr lang="en-US" sz="1800" b="0" i="0" u="none" strike="noStrike" dirty="0">
                        <a:solidFill>
                          <a:srgbClr val="002060"/>
                        </a:solidFill>
                        <a:effectLst/>
                        <a:latin typeface="+mn-lt"/>
                      </a:endParaRPr>
                    </a:p>
                  </a:txBody>
                  <a:tcPr marL="7620" marR="7620" marT="7620" marB="0">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30.4%</a:t>
                      </a:r>
                      <a:endParaRPr lang="en-US" sz="1800" b="0" i="0" u="none" strike="noStrike" dirty="0">
                        <a:solidFill>
                          <a:srgbClr val="002060"/>
                        </a:solidFill>
                        <a:effectLst/>
                        <a:latin typeface="+mn-lt"/>
                      </a:endParaRPr>
                    </a:p>
                  </a:txBody>
                  <a:tcPr marL="7620" marR="7620" marT="7620" marB="0">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31.9%</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6803687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13595200"/>
              </p:ext>
            </p:extLst>
          </p:nvPr>
        </p:nvGraphicFramePr>
        <p:xfrm>
          <a:off x="7191851" y="1991732"/>
          <a:ext cx="4211495" cy="2377440"/>
        </p:xfrm>
        <a:graphic>
          <a:graphicData uri="http://schemas.openxmlformats.org/drawingml/2006/table">
            <a:tbl>
              <a:tblPr>
                <a:tableStyleId>{5C22544A-7EE6-4342-B048-85BDC9FD1C3A}</a:tableStyleId>
              </a:tblPr>
              <a:tblGrid>
                <a:gridCol w="3200400">
                  <a:extLst>
                    <a:ext uri="{9D8B030D-6E8A-4147-A177-3AD203B41FA5}">
                      <a16:colId xmlns:a16="http://schemas.microsoft.com/office/drawing/2014/main" val="3105349531"/>
                    </a:ext>
                  </a:extLst>
                </a:gridCol>
                <a:gridCol w="1011095">
                  <a:extLst>
                    <a:ext uri="{9D8B030D-6E8A-4147-A177-3AD203B41FA5}">
                      <a16:colId xmlns:a16="http://schemas.microsoft.com/office/drawing/2014/main" val="2372682080"/>
                    </a:ext>
                  </a:extLst>
                </a:gridCol>
              </a:tblGrid>
              <a:tr h="313510">
                <a:tc>
                  <a:txBody>
                    <a:bodyPr/>
                    <a:lstStyle/>
                    <a:p>
                      <a:pPr algn="ctr" fontAlgn="b"/>
                      <a:r>
                        <a:rPr lang="en-US" sz="1800" b="0" i="0" u="none" strike="noStrike" dirty="0" smtClean="0">
                          <a:solidFill>
                            <a:srgbClr val="002060"/>
                          </a:solidFill>
                          <a:effectLst/>
                          <a:latin typeface="+mn-lt"/>
                        </a:rPr>
                        <a:t>Social/Family Intensity  </a:t>
                      </a:r>
                      <a:r>
                        <a:rPr lang="en-US" sz="1800" b="0" i="0" u="none" strike="noStrike" dirty="0" smtClean="0">
                          <a:solidFill>
                            <a:srgbClr val="002060"/>
                          </a:solidFill>
                          <a:effectLst/>
                          <a:latin typeface="+mn-lt"/>
                          <a:sym typeface="Wingdings" panose="05000000000000000000" pitchFamily="2" charset="2"/>
                        </a:rPr>
                        <a:t></a:t>
                      </a:r>
                      <a:endParaRPr lang="en-US" sz="1800" b="0" i="0" u="none" strike="noStrike" dirty="0" smtClean="0">
                        <a:solidFill>
                          <a:srgbClr val="002060"/>
                        </a:solidFill>
                        <a:effectLst/>
                        <a:latin typeface="+mn-lt"/>
                      </a:endParaRPr>
                    </a:p>
                    <a:p>
                      <a:pPr algn="ctr" fontAlgn="b"/>
                      <a:endParaRPr lang="en-US" sz="1000" b="0" i="0" u="none" strike="noStrike" dirty="0" smtClean="0">
                        <a:solidFill>
                          <a:srgbClr val="002060"/>
                        </a:solidFill>
                        <a:effectLst/>
                        <a:latin typeface="+mn-lt"/>
                      </a:endParaRPr>
                    </a:p>
                    <a:p>
                      <a:pPr algn="ctr" fontAlgn="b"/>
                      <a:r>
                        <a:rPr lang="en-US" sz="1800" b="0" i="0" u="none" strike="noStrike" dirty="0" smtClean="0">
                          <a:solidFill>
                            <a:srgbClr val="002060"/>
                          </a:solidFill>
                          <a:effectLst/>
                          <a:latin typeface="+mn-lt"/>
                        </a:rPr>
                        <a:t>Care Coordination Need</a:t>
                      </a:r>
                    </a:p>
                    <a:p>
                      <a:pPr algn="ctr" fontAlgn="b"/>
                      <a:r>
                        <a:rPr lang="en-US" sz="1800" b="0" i="0" u="none" strike="noStrike" dirty="0" smtClean="0">
                          <a:solidFill>
                            <a:srgbClr val="002060"/>
                          </a:solidFill>
                          <a:effectLst/>
                          <a:latin typeface="+mn-lt"/>
                          <a:sym typeface="Wingdings" panose="05000000000000000000" pitchFamily="2" charset="2"/>
                        </a:rPr>
                        <a:t></a:t>
                      </a:r>
                      <a:endParaRPr lang="en-US" sz="18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None</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6929564"/>
                  </a:ext>
                </a:extLst>
              </a:tr>
              <a:tr h="274320">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2060"/>
                          </a:solidFill>
                          <a:effectLst/>
                          <a:latin typeface="+mn-lt"/>
                        </a:rPr>
                        <a:t> </a:t>
                      </a:r>
                      <a:r>
                        <a:rPr lang="en-US" sz="1800" u="none" strike="noStrike" dirty="0" smtClean="0">
                          <a:solidFill>
                            <a:srgbClr val="002060"/>
                          </a:solidFill>
                          <a:effectLst/>
                          <a:latin typeface="+mn-lt"/>
                        </a:rPr>
                        <a:t>Follow-up/referrals</a:t>
                      </a:r>
                    </a:p>
                    <a:p>
                      <a:pPr algn="l" fontAlgn="b"/>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35.7%</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02789861"/>
                  </a:ext>
                </a:extLst>
              </a:tr>
              <a:tr h="274320">
                <a:tc>
                  <a:txBody>
                    <a:bodyPr/>
                    <a:lstStyle/>
                    <a:p>
                      <a:pPr algn="l" fontAlgn="b"/>
                      <a:r>
                        <a:rPr lang="en-US" sz="1800" u="none" strike="noStrike" dirty="0" smtClean="0">
                          <a:solidFill>
                            <a:srgbClr val="002060"/>
                          </a:solidFill>
                          <a:effectLst/>
                          <a:latin typeface="+mn-lt"/>
                        </a:rPr>
                        <a:t> Coordinating appointments</a:t>
                      </a:r>
                    </a:p>
                    <a:p>
                      <a:pPr algn="l" fontAlgn="b"/>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31.9%</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789161602"/>
                  </a:ext>
                </a:extLst>
              </a:tr>
              <a:tr h="274320">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US" sz="1800" u="none" strike="noStrike" dirty="0" smtClean="0">
                          <a:solidFill>
                            <a:srgbClr val="002060"/>
                          </a:solidFill>
                          <a:effectLst/>
                          <a:latin typeface="+mn-lt"/>
                        </a:rPr>
                        <a:t> </a:t>
                      </a:r>
                      <a:r>
                        <a:rPr lang="en-US" sz="1800" b="0" i="0" u="none" strike="noStrike" dirty="0" smtClean="0">
                          <a:solidFill>
                            <a:srgbClr val="002060"/>
                          </a:solidFill>
                          <a:effectLst/>
                          <a:latin typeface="+mn-lt"/>
                        </a:rPr>
                        <a:t>Clinical Management</a:t>
                      </a:r>
                    </a:p>
                    <a:p>
                      <a:pPr algn="l" fontAlgn="b"/>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22.0%</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68036870"/>
                  </a:ext>
                </a:extLst>
              </a:tr>
            </a:tbl>
          </a:graphicData>
        </a:graphic>
      </p:graphicFrame>
    </p:spTree>
    <p:extLst>
      <p:ext uri="{BB962C8B-B14F-4D97-AF65-F5344CB8AC3E}">
        <p14:creationId xmlns:p14="http://schemas.microsoft.com/office/powerpoint/2010/main" val="2299619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4530" y="1165442"/>
            <a:ext cx="10613205" cy="461665"/>
          </a:xfrm>
          <a:prstGeom prst="rect">
            <a:avLst/>
          </a:prstGeom>
          <a:noFill/>
        </p:spPr>
        <p:txBody>
          <a:bodyPr wrap="square" rtlCol="0">
            <a:spAutoFit/>
          </a:bodyPr>
          <a:lstStyle/>
          <a:p>
            <a:pPr algn="ctr"/>
            <a:r>
              <a:rPr lang="en-US" sz="2400" dirty="0" smtClean="0">
                <a:solidFill>
                  <a:srgbClr val="002060"/>
                </a:solidFill>
              </a:rPr>
              <a:t>Introduction</a:t>
            </a:r>
            <a:endParaRPr lang="en-US" sz="2400" dirty="0">
              <a:solidFill>
                <a:srgbClr val="002060"/>
              </a:solidFill>
            </a:endParaRPr>
          </a:p>
        </p:txBody>
      </p:sp>
      <p:cxnSp>
        <p:nvCxnSpPr>
          <p:cNvPr id="4" name="Straight Connector 3"/>
          <p:cNvCxnSpPr/>
          <p:nvPr/>
        </p:nvCxnSpPr>
        <p:spPr>
          <a:xfrm>
            <a:off x="135239" y="1833671"/>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2" name="Rectangle 1"/>
          <p:cNvSpPr/>
          <p:nvPr/>
        </p:nvSpPr>
        <p:spPr>
          <a:xfrm>
            <a:off x="942108" y="2126780"/>
            <a:ext cx="10741891" cy="2308324"/>
          </a:xfrm>
          <a:prstGeom prst="rect">
            <a:avLst/>
          </a:prstGeom>
        </p:spPr>
        <p:txBody>
          <a:bodyPr wrap="square">
            <a:spAutoFit/>
          </a:bodyPr>
          <a:lstStyle/>
          <a:p>
            <a:pPr algn="ctr"/>
            <a:r>
              <a:rPr lang="en-US" sz="2400" dirty="0">
                <a:solidFill>
                  <a:srgbClr val="002060"/>
                </a:solidFill>
              </a:rPr>
              <a:t>Why Study Care Coordination for Children and Youth With Special Health Care Needs</a:t>
            </a:r>
            <a:r>
              <a:rPr lang="en-US" sz="2400" dirty="0" smtClean="0">
                <a:solidFill>
                  <a:srgbClr val="002060"/>
                </a:solidFill>
              </a:rPr>
              <a:t>?</a:t>
            </a:r>
          </a:p>
          <a:p>
            <a:pPr algn="ctr"/>
            <a:endParaRPr lang="en-US" sz="2400" dirty="0" smtClean="0">
              <a:solidFill>
                <a:srgbClr val="002060"/>
              </a:solidFill>
            </a:endParaRPr>
          </a:p>
          <a:p>
            <a:pPr algn="ctr"/>
            <a:r>
              <a:rPr lang="en-US" sz="2400" dirty="0">
                <a:solidFill>
                  <a:srgbClr val="002060"/>
                </a:solidFill>
              </a:rPr>
              <a:t>Challenges to Care Coordination and Other Service Provision in New </a:t>
            </a:r>
            <a:r>
              <a:rPr lang="en-US" sz="2400" dirty="0" smtClean="0">
                <a:solidFill>
                  <a:srgbClr val="002060"/>
                </a:solidFill>
              </a:rPr>
              <a:t>Mexico</a:t>
            </a:r>
          </a:p>
          <a:p>
            <a:pPr algn="ctr"/>
            <a:endParaRPr lang="en-US" sz="2400" dirty="0" smtClean="0">
              <a:solidFill>
                <a:srgbClr val="002060"/>
              </a:solidFill>
            </a:endParaRPr>
          </a:p>
          <a:p>
            <a:pPr algn="ctr"/>
            <a:r>
              <a:rPr lang="en-US" sz="2400" dirty="0" smtClean="0">
                <a:solidFill>
                  <a:srgbClr val="002060"/>
                </a:solidFill>
              </a:rPr>
              <a:t>Overview of Children’s Medical Services</a:t>
            </a:r>
            <a:endParaRPr lang="en-US" sz="2400" dirty="0"/>
          </a:p>
        </p:txBody>
      </p:sp>
    </p:spTree>
    <p:extLst>
      <p:ext uri="{BB962C8B-B14F-4D97-AF65-F5344CB8AC3E}">
        <p14:creationId xmlns:p14="http://schemas.microsoft.com/office/powerpoint/2010/main" val="1931786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876" y="200298"/>
            <a:ext cx="11652069" cy="812356"/>
          </a:xfrm>
        </p:spPr>
        <p:txBody>
          <a:bodyPr>
            <a:noAutofit/>
          </a:bodyPr>
          <a:lstStyle/>
          <a:p>
            <a:pPr marL="457200" indent="-457200">
              <a:lnSpc>
                <a:spcPct val="100000"/>
              </a:lnSpc>
              <a:buFont typeface="Wingdings" panose="05000000000000000000" pitchFamily="2" charset="2"/>
              <a:buChar char="§"/>
            </a:pPr>
            <a:r>
              <a:rPr lang="en-US" sz="2400" dirty="0" smtClean="0">
                <a:solidFill>
                  <a:srgbClr val="002060"/>
                </a:solidFill>
              </a:rPr>
              <a:t>Children in HCB Settings Required Significantly More Follow-Up and Referral Management Than Did Children in Medical Settings</a:t>
            </a:r>
            <a:endParaRPr lang="en-US" sz="2400" dirty="0">
              <a:solidFill>
                <a:srgbClr val="FF0000"/>
              </a:solidFill>
            </a:endParaRPr>
          </a:p>
        </p:txBody>
      </p:sp>
      <p:cxnSp>
        <p:nvCxnSpPr>
          <p:cNvPr id="4" name="Straight Connector 3"/>
          <p:cNvCxnSpPr/>
          <p:nvPr/>
        </p:nvCxnSpPr>
        <p:spPr>
          <a:xfrm>
            <a:off x="535876" y="1086624"/>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4036182587"/>
              </p:ext>
            </p:extLst>
          </p:nvPr>
        </p:nvGraphicFramePr>
        <p:xfrm>
          <a:off x="2094786" y="1985556"/>
          <a:ext cx="7904676" cy="1300842"/>
        </p:xfrm>
        <a:graphic>
          <a:graphicData uri="http://schemas.openxmlformats.org/drawingml/2006/table">
            <a:tbl>
              <a:tblPr>
                <a:tableStyleId>{5C22544A-7EE6-4342-B048-85BDC9FD1C3A}</a:tableStyleId>
              </a:tblPr>
              <a:tblGrid>
                <a:gridCol w="2651760">
                  <a:extLst>
                    <a:ext uri="{9D8B030D-6E8A-4147-A177-3AD203B41FA5}">
                      <a16:colId xmlns:a16="http://schemas.microsoft.com/office/drawing/2014/main" val="3105349531"/>
                    </a:ext>
                  </a:extLst>
                </a:gridCol>
                <a:gridCol w="775612">
                  <a:extLst>
                    <a:ext uri="{9D8B030D-6E8A-4147-A177-3AD203B41FA5}">
                      <a16:colId xmlns:a16="http://schemas.microsoft.com/office/drawing/2014/main" val="2834555068"/>
                    </a:ext>
                  </a:extLst>
                </a:gridCol>
                <a:gridCol w="775612">
                  <a:extLst>
                    <a:ext uri="{9D8B030D-6E8A-4147-A177-3AD203B41FA5}">
                      <a16:colId xmlns:a16="http://schemas.microsoft.com/office/drawing/2014/main" val="2372682080"/>
                    </a:ext>
                  </a:extLst>
                </a:gridCol>
                <a:gridCol w="1097280">
                  <a:extLst>
                    <a:ext uri="{9D8B030D-6E8A-4147-A177-3AD203B41FA5}">
                      <a16:colId xmlns:a16="http://schemas.microsoft.com/office/drawing/2014/main" val="2861851860"/>
                    </a:ext>
                  </a:extLst>
                </a:gridCol>
                <a:gridCol w="775612">
                  <a:extLst>
                    <a:ext uri="{9D8B030D-6E8A-4147-A177-3AD203B41FA5}">
                      <a16:colId xmlns:a16="http://schemas.microsoft.com/office/drawing/2014/main" val="1416171112"/>
                    </a:ext>
                  </a:extLst>
                </a:gridCol>
                <a:gridCol w="1828800">
                  <a:extLst>
                    <a:ext uri="{9D8B030D-6E8A-4147-A177-3AD203B41FA5}">
                      <a16:colId xmlns:a16="http://schemas.microsoft.com/office/drawing/2014/main" val="2756630549"/>
                    </a:ext>
                  </a:extLst>
                </a:gridCol>
              </a:tblGrid>
              <a:tr h="418011">
                <a:tc>
                  <a:txBody>
                    <a:bodyPr/>
                    <a:lstStyle/>
                    <a:p>
                      <a:pPr algn="ctr" fontAlgn="b"/>
                      <a:endParaRPr lang="en-US" sz="1800" b="0" i="0" u="none" strike="noStrike" dirty="0" smtClean="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gridSpan="4">
                  <a:txBody>
                    <a:bodyPr/>
                    <a:lstStyle/>
                    <a:p>
                      <a:pPr algn="ctr" fontAlgn="b"/>
                      <a:r>
                        <a:rPr lang="en-US" sz="1800" b="0" i="0" u="none" strike="noStrike" dirty="0" smtClean="0">
                          <a:solidFill>
                            <a:srgbClr val="002060"/>
                          </a:solidFill>
                          <a:effectLst/>
                          <a:latin typeface="+mn-lt"/>
                        </a:rPr>
                        <a:t>HCBS</a:t>
                      </a:r>
                      <a:r>
                        <a:rPr lang="en-US" sz="1800" b="0" i="0" u="none" strike="noStrike" baseline="0" dirty="0" smtClean="0">
                          <a:solidFill>
                            <a:srgbClr val="002060"/>
                          </a:solidFill>
                          <a:effectLst/>
                          <a:latin typeface="+mn-lt"/>
                        </a:rPr>
                        <a:t> Study</a:t>
                      </a:r>
                      <a:endParaRPr lang="en-US" sz="1800" b="0" i="0" u="none" strike="noStrike" dirty="0">
                        <a:solidFill>
                          <a:srgbClr val="002060"/>
                        </a:solidFill>
                        <a:effectLst/>
                        <a:latin typeface="+mn-lt"/>
                      </a:endParaRPr>
                    </a:p>
                  </a:txBody>
                  <a:tcPr marL="7620" marR="7620" marT="7620" marB="0">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fontAlgn="b"/>
                      <a:endParaRPr lang="en-US" sz="1800" b="0" i="0" u="none" strike="noStrike" dirty="0">
                        <a:solidFill>
                          <a:srgbClr val="002060"/>
                        </a:solidFill>
                        <a:effectLst/>
                        <a:latin typeface="Calibri" panose="020F0502020204030204" pitchFamily="34" charset="0"/>
                      </a:endParaRPr>
                    </a:p>
                  </a:txBody>
                  <a:tcPr marL="7620" marR="7620" marT="7620" marB="0">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fontAlgn="b"/>
                      <a:endParaRPr lang="en-US" sz="1800" b="0" i="0" u="none" strike="noStrike" dirty="0">
                        <a:solidFill>
                          <a:srgbClr val="002060"/>
                        </a:solidFill>
                        <a:effectLst/>
                        <a:latin typeface="Calibri" panose="020F0502020204030204" pitchFamily="34" charset="0"/>
                      </a:endParaRPr>
                    </a:p>
                  </a:txBody>
                  <a:tcPr marL="7620" marR="7620" marT="7620" marB="0">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fontAlgn="b"/>
                      <a:endParaRPr lang="en-US" sz="1800" b="0" i="0" u="none" strike="noStrike" dirty="0" smtClean="0">
                        <a:solidFill>
                          <a:srgbClr val="002060"/>
                        </a:solidFill>
                        <a:effectLst/>
                        <a:latin typeface="Calibri" panose="020F0502020204030204" pitchFamily="34" charset="0"/>
                      </a:endParaRPr>
                    </a:p>
                  </a:txBody>
                  <a:tcPr marL="7620" marR="7620" marT="7620" marB="0">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Medical Setting*</a:t>
                      </a:r>
                    </a:p>
                  </a:txBody>
                  <a:tcPr marL="7620" marR="7620" marT="762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78228210"/>
                  </a:ext>
                </a:extLst>
              </a:tr>
              <a:tr h="418011">
                <a:tc>
                  <a:txBody>
                    <a:bodyPr/>
                    <a:lstStyle/>
                    <a:p>
                      <a:pPr algn="ctr" fontAlgn="b"/>
                      <a:r>
                        <a:rPr lang="en-US" sz="1800" b="0" i="0" u="none" strike="noStrike" dirty="0" smtClean="0">
                          <a:solidFill>
                            <a:srgbClr val="002060"/>
                          </a:solidFill>
                          <a:effectLst/>
                          <a:latin typeface="+mn-lt"/>
                        </a:rPr>
                        <a:t>Social/Family Intensity</a:t>
                      </a:r>
                    </a:p>
                  </a:txBody>
                  <a:tcPr marL="7620" marR="7620" marT="7620" marB="0">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None</a:t>
                      </a:r>
                      <a:endParaRPr lang="en-US" sz="1800" b="0" i="0" u="none" strike="noStrike" dirty="0">
                        <a:solidFill>
                          <a:srgbClr val="002060"/>
                        </a:solidFill>
                        <a:effectLst/>
                        <a:latin typeface="+mn-lt"/>
                      </a:endParaRPr>
                    </a:p>
                  </a:txBody>
                  <a:tcPr marL="7620" marR="7620" marT="7620"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smtClean="0">
                          <a:solidFill>
                            <a:srgbClr val="002060"/>
                          </a:solidFill>
                          <a:effectLst/>
                          <a:latin typeface="+mn-lt"/>
                        </a:rPr>
                        <a:t>Mild</a:t>
                      </a:r>
                      <a:endParaRPr lang="en-US" sz="1800" b="0" i="0" u="none" strike="noStrike" dirty="0">
                        <a:solidFill>
                          <a:srgbClr val="002060"/>
                        </a:solidFill>
                        <a:effectLst/>
                        <a:latin typeface="+mn-lt"/>
                      </a:endParaRPr>
                    </a:p>
                  </a:txBody>
                  <a:tcPr marL="7620" marR="7620" marT="7620"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smtClean="0">
                          <a:solidFill>
                            <a:srgbClr val="002060"/>
                          </a:solidFill>
                          <a:effectLst/>
                          <a:latin typeface="+mn-lt"/>
                        </a:rPr>
                        <a:t>Moderate</a:t>
                      </a:r>
                      <a:endParaRPr lang="en-US" sz="1800" b="0" i="0" u="none" strike="noStrike" dirty="0">
                        <a:solidFill>
                          <a:srgbClr val="002060"/>
                        </a:solidFill>
                        <a:effectLst/>
                        <a:latin typeface="+mn-lt"/>
                      </a:endParaRPr>
                    </a:p>
                  </a:txBody>
                  <a:tcPr marL="7620" marR="7620" marT="7620"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smtClean="0">
                          <a:solidFill>
                            <a:srgbClr val="002060"/>
                          </a:solidFill>
                          <a:effectLst/>
                          <a:latin typeface="+mn-lt"/>
                        </a:rPr>
                        <a:t>Intense</a:t>
                      </a:r>
                    </a:p>
                  </a:txBody>
                  <a:tcPr marL="7620" marR="7620" marT="7620"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fontAlgn="b"/>
                      <a:endParaRPr lang="en-US" sz="1800" b="0" i="0" u="none" strike="noStrike" dirty="0" smtClean="0">
                        <a:solidFill>
                          <a:srgbClr val="002060"/>
                        </a:solidFill>
                        <a:effectLst/>
                        <a:latin typeface="+mn-lt"/>
                      </a:endParaRPr>
                    </a:p>
                    <a:p>
                      <a:pPr algn="ctr" fontAlgn="b"/>
                      <a:r>
                        <a:rPr lang="en-US" sz="1800" b="0" i="0" u="none" strike="noStrike" dirty="0" smtClean="0">
                          <a:solidFill>
                            <a:srgbClr val="002060"/>
                          </a:solidFill>
                          <a:effectLst/>
                          <a:latin typeface="+mn-lt"/>
                        </a:rPr>
                        <a:t>13%</a:t>
                      </a:r>
                    </a:p>
                  </a:txBody>
                  <a:tcPr marL="7620" marR="7620" marT="7620" marB="0">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6929564"/>
                  </a:ext>
                </a:extLst>
              </a:tr>
              <a:tr h="274320">
                <a:tc>
                  <a:txBody>
                    <a:bodyPr/>
                    <a:lstStyle/>
                    <a:p>
                      <a:pPr algn="l" fontAlgn="b"/>
                      <a:r>
                        <a:rPr lang="en-US" sz="1800" u="none" strike="noStrike" dirty="0" smtClean="0">
                          <a:solidFill>
                            <a:srgbClr val="002060"/>
                          </a:solidFill>
                          <a:effectLst/>
                          <a:latin typeface="+mn-lt"/>
                        </a:rPr>
                        <a:t> Follow-up/referrals</a:t>
                      </a:r>
                    </a:p>
                    <a:p>
                      <a:pPr algn="l" fontAlgn="b"/>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35.7</a:t>
                      </a:r>
                      <a:endParaRPr lang="en-US" sz="1800" b="0" i="0" u="none" strike="noStrike" dirty="0">
                        <a:solidFill>
                          <a:srgbClr val="002060"/>
                        </a:solidFill>
                        <a:effectLst/>
                        <a:latin typeface="+mn-lt"/>
                      </a:endParaRPr>
                    </a:p>
                  </a:txBody>
                  <a:tcPr marL="7620" marR="7620" marT="7620" marB="0">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smtClean="0">
                          <a:solidFill>
                            <a:srgbClr val="002060"/>
                          </a:solidFill>
                          <a:effectLst/>
                          <a:latin typeface="+mn-lt"/>
                        </a:rPr>
                        <a:t>17.3%</a:t>
                      </a:r>
                      <a:endParaRPr lang="en-US" sz="1800" b="0" i="0" u="none" strike="noStrike" dirty="0">
                        <a:solidFill>
                          <a:srgbClr val="002060"/>
                        </a:solidFill>
                        <a:effectLst/>
                        <a:latin typeface="+mn-lt"/>
                      </a:endParaRPr>
                    </a:p>
                  </a:txBody>
                  <a:tcPr marL="7620" marR="7620" marT="7620" marB="0">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smtClean="0">
                          <a:solidFill>
                            <a:srgbClr val="002060"/>
                          </a:solidFill>
                          <a:effectLst/>
                          <a:latin typeface="+mn-lt"/>
                        </a:rPr>
                        <a:t>30.4%</a:t>
                      </a:r>
                      <a:endParaRPr lang="en-US" sz="1800" b="0" i="0" u="none" strike="noStrike" dirty="0">
                        <a:solidFill>
                          <a:srgbClr val="002060"/>
                        </a:solidFill>
                        <a:effectLst/>
                        <a:latin typeface="+mn-lt"/>
                      </a:endParaRPr>
                    </a:p>
                  </a:txBody>
                  <a:tcPr marL="7620" marR="7620" marT="7620" marB="0">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smtClean="0">
                          <a:solidFill>
                            <a:srgbClr val="002060"/>
                          </a:solidFill>
                          <a:effectLst/>
                          <a:latin typeface="+mn-lt"/>
                        </a:rPr>
                        <a:t>31.9%</a:t>
                      </a:r>
                      <a:endParaRPr lang="en-US" sz="1800" b="0" i="0" u="none" strike="noStrike" dirty="0">
                        <a:solidFill>
                          <a:srgbClr val="002060"/>
                        </a:solidFill>
                        <a:effectLst/>
                        <a:latin typeface="+mn-lt"/>
                      </a:endParaRPr>
                    </a:p>
                  </a:txBody>
                  <a:tcPr marL="7620" marR="7620" marT="7620" marB="0">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pPr algn="ctr" fontAlgn="b"/>
                      <a:endParaRPr lang="en-US" sz="1800" b="0" i="0" u="none" strike="noStrike" dirty="0">
                        <a:solidFill>
                          <a:srgbClr val="002060"/>
                        </a:solidFill>
                        <a:effectLst/>
                        <a:latin typeface="Calibri" panose="020F0502020204030204" pitchFamily="34" charset="0"/>
                      </a:endParaRPr>
                    </a:p>
                  </a:txBody>
                  <a:tcPr marL="7620" marR="7620" marT="7620" marB="0">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68036870"/>
                  </a:ext>
                </a:extLst>
              </a:tr>
            </a:tbl>
          </a:graphicData>
        </a:graphic>
      </p:graphicFrame>
      <p:sp>
        <p:nvSpPr>
          <p:cNvPr id="3" name="Rectangle 2"/>
          <p:cNvSpPr/>
          <p:nvPr/>
        </p:nvSpPr>
        <p:spPr>
          <a:xfrm>
            <a:off x="874233" y="4784156"/>
            <a:ext cx="10345782" cy="646331"/>
          </a:xfrm>
          <a:prstGeom prst="rect">
            <a:avLst/>
          </a:prstGeom>
        </p:spPr>
        <p:txBody>
          <a:bodyPr wrap="square">
            <a:spAutoFit/>
          </a:bodyPr>
          <a:lstStyle/>
          <a:p>
            <a:pPr algn="r"/>
            <a:r>
              <a:rPr lang="en-US" i="1" dirty="0" smtClean="0">
                <a:solidFill>
                  <a:srgbClr val="002060"/>
                </a:solidFill>
              </a:rPr>
              <a:t>* R</a:t>
            </a:r>
            <a:r>
              <a:rPr lang="en-US" i="1" dirty="0">
                <a:solidFill>
                  <a:srgbClr val="002060"/>
                </a:solidFill>
              </a:rPr>
              <a:t>. </a:t>
            </a:r>
            <a:r>
              <a:rPr lang="en-US" i="1" dirty="0" err="1">
                <a:solidFill>
                  <a:srgbClr val="002060"/>
                </a:solidFill>
              </a:rPr>
              <a:t>Antonelli</a:t>
            </a:r>
            <a:r>
              <a:rPr lang="en-US" i="1" dirty="0">
                <a:solidFill>
                  <a:srgbClr val="002060"/>
                </a:solidFill>
              </a:rPr>
              <a:t>, Stile and D. </a:t>
            </a:r>
            <a:r>
              <a:rPr lang="en-US" i="1" dirty="0" err="1">
                <a:solidFill>
                  <a:srgbClr val="002060"/>
                </a:solidFill>
              </a:rPr>
              <a:t>Antonelli</a:t>
            </a:r>
            <a:r>
              <a:rPr lang="en-US" i="1" dirty="0">
                <a:solidFill>
                  <a:srgbClr val="002060"/>
                </a:solidFill>
              </a:rPr>
              <a:t>,</a:t>
            </a:r>
            <a:r>
              <a:rPr lang="en-US" b="1" dirty="0">
                <a:solidFill>
                  <a:srgbClr val="002060"/>
                </a:solidFill>
              </a:rPr>
              <a:t> </a:t>
            </a:r>
            <a:r>
              <a:rPr lang="en-US" dirty="0">
                <a:solidFill>
                  <a:srgbClr val="002060"/>
                </a:solidFill>
              </a:rPr>
              <a:t>Care Coordination for Children and Youth With Special Health Care Needs: A Descriptive, Multisite Study of Activities, Personnel Costs, and Outcomes, 2008</a:t>
            </a:r>
            <a:endParaRPr lang="en-US" i="1" dirty="0">
              <a:solidFill>
                <a:srgbClr val="002060"/>
              </a:solidFill>
            </a:endParaRPr>
          </a:p>
        </p:txBody>
      </p:sp>
    </p:spTree>
    <p:extLst>
      <p:ext uri="{BB962C8B-B14F-4D97-AF65-F5344CB8AC3E}">
        <p14:creationId xmlns:p14="http://schemas.microsoft.com/office/powerpoint/2010/main" val="4145978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876" y="56237"/>
            <a:ext cx="11652069" cy="812356"/>
          </a:xfrm>
        </p:spPr>
        <p:txBody>
          <a:bodyPr>
            <a:normAutofit/>
          </a:bodyPr>
          <a:lstStyle/>
          <a:p>
            <a:pPr marL="457200" indent="-457200">
              <a:lnSpc>
                <a:spcPct val="100000"/>
              </a:lnSpc>
              <a:buFont typeface="Wingdings" panose="05000000000000000000" pitchFamily="2" charset="2"/>
              <a:buChar char="§"/>
            </a:pPr>
            <a:r>
              <a:rPr lang="en-US" sz="2400" dirty="0" smtClean="0">
                <a:solidFill>
                  <a:srgbClr val="002060"/>
                </a:solidFill>
              </a:rPr>
              <a:t>Care Coordination Is Time-Consuming</a:t>
            </a:r>
            <a:endParaRPr lang="en-US" sz="2400" dirty="0">
              <a:solidFill>
                <a:srgbClr val="FF0000"/>
              </a:solidFill>
            </a:endParaRPr>
          </a:p>
        </p:txBody>
      </p:sp>
      <p:cxnSp>
        <p:nvCxnSpPr>
          <p:cNvPr id="4" name="Straight Connector 3"/>
          <p:cNvCxnSpPr/>
          <p:nvPr/>
        </p:nvCxnSpPr>
        <p:spPr>
          <a:xfrm>
            <a:off x="535876" y="868593"/>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058979450"/>
              </p:ext>
            </p:extLst>
          </p:nvPr>
        </p:nvGraphicFramePr>
        <p:xfrm>
          <a:off x="861467" y="1121142"/>
          <a:ext cx="10058400" cy="4791075"/>
        </p:xfrm>
        <a:graphic>
          <a:graphicData uri="http://schemas.openxmlformats.org/drawingml/2006/table">
            <a:tbl>
              <a:tblPr>
                <a:tableStyleId>{5C22544A-7EE6-4342-B048-85BDC9FD1C3A}</a:tableStyleId>
              </a:tblPr>
              <a:tblGrid>
                <a:gridCol w="4114800">
                  <a:extLst>
                    <a:ext uri="{9D8B030D-6E8A-4147-A177-3AD203B41FA5}">
                      <a16:colId xmlns:a16="http://schemas.microsoft.com/office/drawing/2014/main" val="3105349531"/>
                    </a:ext>
                  </a:extLst>
                </a:gridCol>
                <a:gridCol w="914400">
                  <a:extLst>
                    <a:ext uri="{9D8B030D-6E8A-4147-A177-3AD203B41FA5}">
                      <a16:colId xmlns:a16="http://schemas.microsoft.com/office/drawing/2014/main" val="2861851860"/>
                    </a:ext>
                  </a:extLst>
                </a:gridCol>
                <a:gridCol w="4114800">
                  <a:extLst>
                    <a:ext uri="{9D8B030D-6E8A-4147-A177-3AD203B41FA5}">
                      <a16:colId xmlns:a16="http://schemas.microsoft.com/office/drawing/2014/main" val="3927620600"/>
                    </a:ext>
                  </a:extLst>
                </a:gridCol>
                <a:gridCol w="914400">
                  <a:extLst>
                    <a:ext uri="{9D8B030D-6E8A-4147-A177-3AD203B41FA5}">
                      <a16:colId xmlns:a16="http://schemas.microsoft.com/office/drawing/2014/main" val="3516598397"/>
                    </a:ext>
                  </a:extLst>
                </a:gridCol>
              </a:tblGrid>
              <a:tr h="313510">
                <a:tc>
                  <a:txBody>
                    <a:bodyPr/>
                    <a:lstStyle/>
                    <a:p>
                      <a:pPr algn="ctr" fontAlgn="b"/>
                      <a:r>
                        <a:rPr lang="en-US" sz="1800" b="0" i="0" u="none" strike="noStrike" dirty="0" smtClean="0">
                          <a:solidFill>
                            <a:srgbClr val="002060"/>
                          </a:solidFill>
                          <a:effectLst/>
                          <a:latin typeface="+mn-lt"/>
                        </a:rPr>
                        <a:t>Care Coordination Need</a:t>
                      </a:r>
                    </a:p>
                  </a:txBody>
                  <a:tcPr marL="7620" marR="7620" marT="762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Average Minutes</a:t>
                      </a:r>
                      <a:endParaRPr lang="en-US" sz="1800" b="0" i="0" u="none" strike="noStrike" dirty="0">
                        <a:solidFill>
                          <a:srgbClr val="002060"/>
                        </a:solidFill>
                        <a:effectLst/>
                        <a:latin typeface="+mn-lt"/>
                      </a:endParaRPr>
                    </a:p>
                  </a:txBody>
                  <a:tcPr marL="7620" marR="7620" marT="762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Care Coordination Need</a:t>
                      </a:r>
                    </a:p>
                  </a:txBody>
                  <a:tcPr marL="7620" marR="7620" marT="762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Average Minutes</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6929564"/>
                  </a:ext>
                </a:extLst>
              </a:tr>
              <a:tr h="274320">
                <a:tc>
                  <a:txBody>
                    <a:bodyPr/>
                    <a:lstStyle/>
                    <a:p>
                      <a:pPr algn="l" fontAlgn="t"/>
                      <a:r>
                        <a:rPr lang="en-US" sz="1600" b="0" i="0" u="none" strike="noStrike" dirty="0" smtClean="0">
                          <a:solidFill>
                            <a:srgbClr val="000000"/>
                          </a:solidFill>
                          <a:effectLst/>
                          <a:latin typeface="+mn-lt"/>
                        </a:rPr>
                        <a:t> Guardianship</a:t>
                      </a:r>
                      <a:endParaRPr lang="en-US" sz="1600" b="0" i="0" u="none" strike="noStrike" dirty="0">
                        <a:solidFill>
                          <a:srgbClr val="000000"/>
                        </a:solidFill>
                        <a:effectLst/>
                        <a:latin typeface="+mn-lt"/>
                      </a:endParaRPr>
                    </a:p>
                  </a:txBody>
                  <a:tcPr marL="9525" marR="9525" marT="9525" marB="0">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73.8</a:t>
                      </a:r>
                    </a:p>
                  </a:txBody>
                  <a:tcPr marL="9525" marR="9525" marT="9525" marB="0" anchor="ctr">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t"/>
                      <a:r>
                        <a:rPr lang="en-US" sz="1600" b="0" i="0" u="none" strike="noStrike" dirty="0" smtClean="0">
                          <a:solidFill>
                            <a:srgbClr val="000000"/>
                          </a:solidFill>
                          <a:effectLst/>
                          <a:latin typeface="+mn-lt"/>
                        </a:rPr>
                        <a:t> Advocacy</a:t>
                      </a:r>
                      <a:endParaRPr lang="en-US" sz="1600" b="0" i="0" u="none" strike="noStrike" dirty="0">
                        <a:solidFill>
                          <a:srgbClr val="000000"/>
                        </a:solidFill>
                        <a:effectLst/>
                        <a:latin typeface="+mn-lt"/>
                      </a:endParaRPr>
                    </a:p>
                  </a:txBody>
                  <a:tcPr marL="9525" marR="9525" marT="9525" marB="0">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40.6</a:t>
                      </a:r>
                    </a:p>
                  </a:txBody>
                  <a:tcPr marL="9525" marR="9525" marT="9525" marB="0">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17024081"/>
                  </a:ext>
                </a:extLst>
              </a:tr>
              <a:tr h="274320">
                <a:tc>
                  <a:txBody>
                    <a:bodyPr/>
                    <a:lstStyle/>
                    <a:p>
                      <a:pPr algn="l" fontAlgn="t"/>
                      <a:r>
                        <a:rPr lang="en-US" sz="1600" b="0" i="0" u="none" strike="noStrike" dirty="0" smtClean="0">
                          <a:solidFill>
                            <a:srgbClr val="000000"/>
                          </a:solidFill>
                          <a:effectLst/>
                          <a:latin typeface="+mn-lt"/>
                        </a:rPr>
                        <a:t> Legal/Judicial</a:t>
                      </a:r>
                      <a:endParaRPr lang="en-US" sz="1600" b="0" i="0" u="none" strike="noStrike" dirty="0">
                        <a:solidFill>
                          <a:srgbClr val="000000"/>
                        </a:solidFill>
                        <a:effectLst/>
                        <a:latin typeface="+mn-lt"/>
                      </a:endParaRPr>
                    </a:p>
                  </a:txBody>
                  <a:tcPr marL="9525" marR="9525" marT="9525" marB="0">
                    <a:lnL w="381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60.3</a:t>
                      </a:r>
                    </a:p>
                  </a:txBody>
                  <a:tcPr marL="9525" marR="9525" marT="9525" marB="0" anchor="ctr">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lgn="l" fontAlgn="t"/>
                      <a:r>
                        <a:rPr lang="en-US" sz="1600" b="0" i="0" u="none" strike="noStrike" dirty="0" smtClean="0">
                          <a:solidFill>
                            <a:srgbClr val="000000"/>
                          </a:solidFill>
                          <a:effectLst/>
                          <a:latin typeface="+mn-lt"/>
                        </a:rPr>
                        <a:t> Social </a:t>
                      </a:r>
                      <a:r>
                        <a:rPr lang="en-US" sz="1600" b="0" i="0" u="none" strike="noStrike" dirty="0">
                          <a:solidFill>
                            <a:srgbClr val="000000"/>
                          </a:solidFill>
                          <a:effectLst/>
                          <a:latin typeface="+mn-lt"/>
                        </a:rPr>
                        <a:t>Security/SSDI</a:t>
                      </a:r>
                    </a:p>
                  </a:txBody>
                  <a:tcPr marL="9525" marR="9525" marT="9525" marB="0">
                    <a:lnL w="381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40.4</a:t>
                      </a:r>
                    </a:p>
                  </a:txBody>
                  <a:tcPr marL="9525" marR="9525" marT="9525" marB="0">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789161602"/>
                  </a:ext>
                </a:extLst>
              </a:tr>
              <a:tr h="274320">
                <a:tc>
                  <a:txBody>
                    <a:bodyPr/>
                    <a:lstStyle/>
                    <a:p>
                      <a:pPr algn="l" fontAlgn="t"/>
                      <a:r>
                        <a:rPr lang="en-US" sz="1600" b="0" i="0" u="none" strike="noStrike" dirty="0" smtClean="0">
                          <a:solidFill>
                            <a:srgbClr val="000000"/>
                          </a:solidFill>
                          <a:effectLst/>
                          <a:latin typeface="+mn-lt"/>
                        </a:rPr>
                        <a:t> Behavioral/Developmental/</a:t>
                      </a:r>
                    </a:p>
                    <a:p>
                      <a:pPr algn="l" fontAlgn="t"/>
                      <a:r>
                        <a:rPr lang="en-US" sz="1600" b="0" i="0" u="none" strike="noStrike" dirty="0" smtClean="0">
                          <a:solidFill>
                            <a:srgbClr val="000000"/>
                          </a:solidFill>
                          <a:effectLst/>
                          <a:latin typeface="+mn-lt"/>
                        </a:rPr>
                        <a:t> Mental </a:t>
                      </a:r>
                      <a:r>
                        <a:rPr lang="en-US" sz="1600" b="0" i="0" u="none" strike="noStrike" dirty="0">
                          <a:solidFill>
                            <a:srgbClr val="000000"/>
                          </a:solidFill>
                          <a:effectLst/>
                          <a:latin typeface="+mn-lt"/>
                        </a:rPr>
                        <a:t>Health</a:t>
                      </a: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54.3</a:t>
                      </a:r>
                    </a:p>
                  </a:txBody>
                  <a:tcPr marL="9525" marR="9525" marT="9525" marB="0" anchor="ctr">
                    <a:lnR w="381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l" fontAlgn="t"/>
                      <a:r>
                        <a:rPr lang="en-US" sz="1600" b="0" i="0" u="none" strike="noStrike" dirty="0" smtClean="0">
                          <a:solidFill>
                            <a:srgbClr val="000000"/>
                          </a:solidFill>
                          <a:effectLst/>
                          <a:latin typeface="+mn-lt"/>
                        </a:rPr>
                        <a:t> Navigating </a:t>
                      </a:r>
                      <a:r>
                        <a:rPr lang="en-US" sz="1600" b="0" i="0" u="none" strike="noStrike" dirty="0">
                          <a:solidFill>
                            <a:srgbClr val="000000"/>
                          </a:solidFill>
                          <a:effectLst/>
                          <a:latin typeface="+mn-lt"/>
                        </a:rPr>
                        <a:t>Medicaid and Waivers</a:t>
                      </a: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39.5</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487026479"/>
                  </a:ext>
                </a:extLst>
              </a:tr>
              <a:tr h="274320">
                <a:tc>
                  <a:txBody>
                    <a:bodyPr/>
                    <a:lstStyle/>
                    <a:p>
                      <a:pPr algn="l" fontAlgn="t"/>
                      <a:r>
                        <a:rPr lang="en-US" sz="1600" b="0" i="0" u="none" strike="noStrike" dirty="0" smtClean="0">
                          <a:solidFill>
                            <a:srgbClr val="000000"/>
                          </a:solidFill>
                          <a:effectLst/>
                          <a:latin typeface="+mn-lt"/>
                        </a:rPr>
                        <a:t> Transition</a:t>
                      </a:r>
                      <a:endParaRPr lang="en-US" sz="1600" b="0" i="0" u="none" strike="noStrike" dirty="0">
                        <a:solidFill>
                          <a:srgbClr val="000000"/>
                        </a:solidFill>
                        <a:effectLst/>
                        <a:latin typeface="+mn-lt"/>
                      </a:endParaRP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53.8</a:t>
                      </a:r>
                    </a:p>
                  </a:txBody>
                  <a:tcPr marL="9525" marR="9525" marT="9525" marB="0" anchor="ctr">
                    <a:lnR w="381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l" fontAlgn="t"/>
                      <a:r>
                        <a:rPr lang="en-US" sz="1600" b="0" i="0" u="none" strike="noStrike" dirty="0" smtClean="0">
                          <a:solidFill>
                            <a:srgbClr val="000000"/>
                          </a:solidFill>
                          <a:effectLst/>
                          <a:latin typeface="+mn-lt"/>
                        </a:rPr>
                        <a:t> DME</a:t>
                      </a:r>
                      <a:endParaRPr lang="en-US" sz="1600" b="0" i="0" u="none" strike="noStrike" dirty="0">
                        <a:solidFill>
                          <a:srgbClr val="000000"/>
                        </a:solidFill>
                        <a:effectLst/>
                        <a:latin typeface="+mn-lt"/>
                      </a:endParaRP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39</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2109395993"/>
                  </a:ext>
                </a:extLst>
              </a:tr>
              <a:tr h="274320">
                <a:tc>
                  <a:txBody>
                    <a:bodyPr/>
                    <a:lstStyle/>
                    <a:p>
                      <a:pPr algn="l" fontAlgn="t"/>
                      <a:r>
                        <a:rPr lang="en-US" sz="1600" b="0" i="0" u="none" strike="noStrike" dirty="0" smtClean="0">
                          <a:solidFill>
                            <a:srgbClr val="000000"/>
                          </a:solidFill>
                          <a:effectLst/>
                          <a:latin typeface="+mn-lt"/>
                        </a:rPr>
                        <a:t> Respite</a:t>
                      </a:r>
                      <a:endParaRPr lang="en-US" sz="1600" b="0" i="0" u="none" strike="noStrike" dirty="0">
                        <a:solidFill>
                          <a:srgbClr val="000000"/>
                        </a:solidFill>
                        <a:effectLst/>
                        <a:latin typeface="+mn-lt"/>
                      </a:endParaRP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53.6</a:t>
                      </a:r>
                    </a:p>
                  </a:txBody>
                  <a:tcPr marL="9525" marR="9525" marT="9525" marB="0" anchor="ctr">
                    <a:lnR w="381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l" fontAlgn="t"/>
                      <a:r>
                        <a:rPr lang="en-US" sz="1600" b="0" i="0" u="none" strike="noStrike" dirty="0" smtClean="0">
                          <a:solidFill>
                            <a:srgbClr val="000000"/>
                          </a:solidFill>
                          <a:effectLst/>
                          <a:latin typeface="+mn-lt"/>
                        </a:rPr>
                        <a:t> CYFD</a:t>
                      </a:r>
                      <a:endParaRPr lang="en-US" sz="1600" b="0" i="0" u="none" strike="noStrike" dirty="0">
                        <a:solidFill>
                          <a:srgbClr val="000000"/>
                        </a:solidFill>
                        <a:effectLst/>
                        <a:latin typeface="+mn-lt"/>
                      </a:endParaRP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35.9</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3402059311"/>
                  </a:ext>
                </a:extLst>
              </a:tr>
              <a:tr h="274320">
                <a:tc>
                  <a:txBody>
                    <a:bodyPr/>
                    <a:lstStyle/>
                    <a:p>
                      <a:pPr algn="l" fontAlgn="t"/>
                      <a:r>
                        <a:rPr lang="en-US" sz="1600" b="0" i="0" u="none" strike="noStrike" dirty="0" smtClean="0">
                          <a:solidFill>
                            <a:srgbClr val="000000"/>
                          </a:solidFill>
                          <a:effectLst/>
                          <a:latin typeface="+mn-lt"/>
                        </a:rPr>
                        <a:t> School/Education</a:t>
                      </a:r>
                      <a:r>
                        <a:rPr lang="en-US" sz="1600" b="0" i="0" u="none" strike="noStrike" dirty="0">
                          <a:solidFill>
                            <a:srgbClr val="000000"/>
                          </a:solidFill>
                          <a:effectLst/>
                          <a:latin typeface="+mn-lt"/>
                        </a:rPr>
                        <a:t>, IEP &amp;504s</a:t>
                      </a: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50.1</a:t>
                      </a:r>
                    </a:p>
                  </a:txBody>
                  <a:tcPr marL="9525" marR="9525" marT="9525" marB="0" anchor="ctr">
                    <a:lnR w="381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l" fontAlgn="t"/>
                      <a:r>
                        <a:rPr lang="en-US" sz="1600" b="0" i="0" u="none" strike="noStrike" dirty="0" smtClean="0">
                          <a:solidFill>
                            <a:srgbClr val="000000"/>
                          </a:solidFill>
                          <a:effectLst/>
                          <a:latin typeface="+mn-lt"/>
                        </a:rPr>
                        <a:t> Prescription </a:t>
                      </a:r>
                      <a:r>
                        <a:rPr lang="en-US" sz="1600" b="0" i="0" u="none" strike="noStrike" dirty="0">
                          <a:solidFill>
                            <a:srgbClr val="000000"/>
                          </a:solidFill>
                          <a:effectLst/>
                          <a:latin typeface="+mn-lt"/>
                        </a:rPr>
                        <a:t>issues</a:t>
                      </a: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32.2</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2792243146"/>
                  </a:ext>
                </a:extLst>
              </a:tr>
              <a:tr h="274320">
                <a:tc>
                  <a:txBody>
                    <a:bodyPr/>
                    <a:lstStyle/>
                    <a:p>
                      <a:pPr algn="l" fontAlgn="t"/>
                      <a:r>
                        <a:rPr lang="en-US" sz="1600" b="0" i="0" u="none" strike="noStrike" dirty="0" smtClean="0">
                          <a:solidFill>
                            <a:srgbClr val="000000"/>
                          </a:solidFill>
                          <a:effectLst/>
                          <a:latin typeface="+mn-lt"/>
                        </a:rPr>
                        <a:t> Therapists</a:t>
                      </a:r>
                      <a:endParaRPr lang="en-US" sz="1600" b="0" i="0" u="none" strike="noStrike" dirty="0">
                        <a:solidFill>
                          <a:srgbClr val="000000"/>
                        </a:solidFill>
                        <a:effectLst/>
                        <a:latin typeface="+mn-lt"/>
                      </a:endParaRP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46.3</a:t>
                      </a:r>
                    </a:p>
                  </a:txBody>
                  <a:tcPr marL="9525" marR="9525" marT="9525" marB="0" anchor="ctr">
                    <a:lnR w="381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l" fontAlgn="t"/>
                      <a:r>
                        <a:rPr lang="en-US" sz="1600" b="0" i="0" u="none" strike="noStrike" dirty="0" smtClean="0">
                          <a:solidFill>
                            <a:srgbClr val="000000"/>
                          </a:solidFill>
                          <a:effectLst/>
                          <a:latin typeface="+mn-lt"/>
                        </a:rPr>
                        <a:t> Follow-up/referrals</a:t>
                      </a:r>
                      <a:endParaRPr lang="en-US" sz="1600" b="0" i="0" u="none" strike="noStrike" dirty="0">
                        <a:solidFill>
                          <a:srgbClr val="000000"/>
                        </a:solidFill>
                        <a:effectLst/>
                        <a:latin typeface="+mn-lt"/>
                      </a:endParaRP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30</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3457144168"/>
                  </a:ext>
                </a:extLst>
              </a:tr>
              <a:tr h="274320">
                <a:tc>
                  <a:txBody>
                    <a:bodyPr/>
                    <a:lstStyle/>
                    <a:p>
                      <a:pPr algn="l" fontAlgn="t"/>
                      <a:r>
                        <a:rPr lang="en-US" sz="1600" b="0" i="0" u="none" strike="noStrike" dirty="0" smtClean="0">
                          <a:solidFill>
                            <a:srgbClr val="000000"/>
                          </a:solidFill>
                          <a:effectLst/>
                          <a:latin typeface="+mn-lt"/>
                        </a:rPr>
                        <a:t> Social </a:t>
                      </a:r>
                      <a:r>
                        <a:rPr lang="en-US" sz="1600" b="0" i="0" u="none" strike="noStrike" dirty="0">
                          <a:solidFill>
                            <a:srgbClr val="000000"/>
                          </a:solidFill>
                          <a:effectLst/>
                          <a:latin typeface="+mn-lt"/>
                        </a:rPr>
                        <a:t>services (housing, transportation, </a:t>
                      </a:r>
                      <a:endParaRPr lang="en-US" sz="1600" b="0" i="0" u="none" strike="noStrike" dirty="0" smtClean="0">
                        <a:solidFill>
                          <a:srgbClr val="000000"/>
                        </a:solidFill>
                        <a:effectLst/>
                        <a:latin typeface="+mn-lt"/>
                      </a:endParaRPr>
                    </a:p>
                    <a:p>
                      <a:pPr algn="l" fontAlgn="t"/>
                      <a:r>
                        <a:rPr lang="en-US" sz="1600" b="0" i="0" u="none" strike="noStrike" dirty="0" smtClean="0">
                          <a:solidFill>
                            <a:srgbClr val="000000"/>
                          </a:solidFill>
                          <a:effectLst/>
                          <a:latin typeface="+mn-lt"/>
                        </a:rPr>
                        <a:t> resources</a:t>
                      </a:r>
                      <a:r>
                        <a:rPr lang="en-US" sz="1600" b="0" i="0" u="none" strike="noStrike" dirty="0">
                          <a:solidFill>
                            <a:srgbClr val="000000"/>
                          </a:solidFill>
                          <a:effectLst/>
                          <a:latin typeface="+mn-lt"/>
                        </a:rPr>
                        <a:t>)</a:t>
                      </a: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43.7</a:t>
                      </a:r>
                    </a:p>
                  </a:txBody>
                  <a:tcPr marL="9525" marR="9525" marT="9525" marB="0" anchor="ctr">
                    <a:lnR w="381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l" fontAlgn="t"/>
                      <a:r>
                        <a:rPr lang="en-US" sz="1600" b="0" i="0" u="none" strike="noStrike" dirty="0" smtClean="0">
                          <a:solidFill>
                            <a:srgbClr val="000000"/>
                          </a:solidFill>
                          <a:effectLst/>
                          <a:latin typeface="+mn-lt"/>
                        </a:rPr>
                        <a:t> Clinical </a:t>
                      </a:r>
                      <a:r>
                        <a:rPr lang="en-US" sz="1600" b="0" i="0" u="none" strike="noStrike" dirty="0">
                          <a:solidFill>
                            <a:srgbClr val="000000"/>
                          </a:solidFill>
                          <a:effectLst/>
                          <a:latin typeface="+mn-lt"/>
                        </a:rPr>
                        <a:t>management</a:t>
                      </a: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28</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794928332"/>
                  </a:ext>
                </a:extLst>
              </a:tr>
              <a:tr h="274320">
                <a:tc>
                  <a:txBody>
                    <a:bodyPr/>
                    <a:lstStyle/>
                    <a:p>
                      <a:pPr algn="l" fontAlgn="t"/>
                      <a:r>
                        <a:rPr lang="en-US" sz="1600" b="0" i="0" u="none" strike="noStrike" dirty="0" smtClean="0">
                          <a:solidFill>
                            <a:srgbClr val="000000"/>
                          </a:solidFill>
                          <a:effectLst/>
                          <a:latin typeface="+mn-lt"/>
                        </a:rPr>
                        <a:t> Intake/Renewal </a:t>
                      </a:r>
                      <a:r>
                        <a:rPr lang="en-US" sz="1600" b="0" i="0" u="none" strike="noStrike" dirty="0">
                          <a:solidFill>
                            <a:srgbClr val="000000"/>
                          </a:solidFill>
                          <a:effectLst/>
                          <a:latin typeface="+mn-lt"/>
                        </a:rPr>
                        <a:t>Assessment</a:t>
                      </a: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42</a:t>
                      </a:r>
                    </a:p>
                  </a:txBody>
                  <a:tcPr marL="9525" marR="9525" marT="9525" marB="0" anchor="ctr">
                    <a:lnR w="381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l" fontAlgn="t"/>
                      <a:r>
                        <a:rPr lang="en-US" sz="1600" b="0" i="0" u="none" strike="noStrike" dirty="0" smtClean="0">
                          <a:solidFill>
                            <a:srgbClr val="000000"/>
                          </a:solidFill>
                          <a:effectLst/>
                          <a:latin typeface="+mn-lt"/>
                        </a:rPr>
                        <a:t> Insurance coverage/Reimbursement</a:t>
                      </a:r>
                      <a:endParaRPr lang="en-US" sz="1600" b="0" i="0" u="none" strike="noStrike" dirty="0">
                        <a:solidFill>
                          <a:srgbClr val="000000"/>
                        </a:solidFill>
                        <a:effectLst/>
                        <a:latin typeface="+mn-lt"/>
                      </a:endParaRP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27.4</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3192288151"/>
                  </a:ext>
                </a:extLst>
              </a:tr>
              <a:tr h="274320">
                <a:tc>
                  <a:txBody>
                    <a:bodyPr/>
                    <a:lstStyle/>
                    <a:p>
                      <a:pPr algn="l" fontAlgn="t"/>
                      <a:r>
                        <a:rPr lang="en-US" sz="1600" b="0" i="0" u="none" strike="noStrike" dirty="0" smtClean="0">
                          <a:solidFill>
                            <a:srgbClr val="000000"/>
                          </a:solidFill>
                          <a:effectLst/>
                          <a:latin typeface="+mn-lt"/>
                        </a:rPr>
                        <a:t> Advocacy</a:t>
                      </a:r>
                      <a:endParaRPr lang="en-US" sz="1600" b="0" i="0" u="none" strike="noStrike" dirty="0">
                        <a:solidFill>
                          <a:srgbClr val="000000"/>
                        </a:solidFill>
                        <a:effectLst/>
                        <a:latin typeface="+mn-lt"/>
                      </a:endParaRP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40.6</a:t>
                      </a:r>
                    </a:p>
                  </a:txBody>
                  <a:tcPr marL="9525" marR="9525" marT="9525" marB="0" anchor="ctr">
                    <a:lnR w="381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l" fontAlgn="t"/>
                      <a:r>
                        <a:rPr lang="en-US" sz="1600" b="0" i="0" u="none" strike="noStrike" dirty="0" smtClean="0">
                          <a:solidFill>
                            <a:srgbClr val="000000"/>
                          </a:solidFill>
                          <a:effectLst/>
                          <a:latin typeface="+mn-lt"/>
                        </a:rPr>
                        <a:t> Coordinating </a:t>
                      </a:r>
                      <a:r>
                        <a:rPr lang="en-US" sz="1600" b="0" i="0" u="none" strike="noStrike" dirty="0">
                          <a:solidFill>
                            <a:srgbClr val="000000"/>
                          </a:solidFill>
                          <a:effectLst/>
                          <a:latin typeface="+mn-lt"/>
                        </a:rPr>
                        <a:t>appointments</a:t>
                      </a: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27.2</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2639949003"/>
                  </a:ext>
                </a:extLst>
              </a:tr>
              <a:tr h="274320">
                <a:tc>
                  <a:txBody>
                    <a:bodyPr/>
                    <a:lstStyle/>
                    <a:p>
                      <a:pPr algn="l" fontAlgn="t"/>
                      <a:r>
                        <a:rPr lang="en-US" sz="1600" b="0" i="0" u="none" strike="noStrike" dirty="0" smtClean="0">
                          <a:solidFill>
                            <a:srgbClr val="000000"/>
                          </a:solidFill>
                          <a:effectLst/>
                          <a:latin typeface="+mn-lt"/>
                        </a:rPr>
                        <a:t> Social </a:t>
                      </a:r>
                      <a:r>
                        <a:rPr lang="en-US" sz="1600" b="0" i="0" u="none" strike="noStrike" dirty="0">
                          <a:solidFill>
                            <a:srgbClr val="000000"/>
                          </a:solidFill>
                          <a:effectLst/>
                          <a:latin typeface="+mn-lt"/>
                        </a:rPr>
                        <a:t>Security/SSDI</a:t>
                      </a: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40.4</a:t>
                      </a:r>
                    </a:p>
                  </a:txBody>
                  <a:tcPr marL="9525" marR="9525" marT="9525" marB="0" anchor="ctr">
                    <a:lnR w="381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l" fontAlgn="t"/>
                      <a:r>
                        <a:rPr lang="en-US" sz="1600" b="0" i="0" u="none" strike="noStrike" dirty="0" smtClean="0">
                          <a:solidFill>
                            <a:srgbClr val="000000"/>
                          </a:solidFill>
                          <a:effectLst/>
                          <a:latin typeface="+mn-lt"/>
                        </a:rPr>
                        <a:t> Coordination </a:t>
                      </a:r>
                      <a:r>
                        <a:rPr lang="en-US" sz="1600" b="0" i="0" u="none" strike="noStrike" dirty="0">
                          <a:solidFill>
                            <a:srgbClr val="000000"/>
                          </a:solidFill>
                          <a:effectLst/>
                          <a:latin typeface="+mn-lt"/>
                        </a:rPr>
                        <a:t>of services (schools, agencies, </a:t>
                      </a:r>
                      <a:endParaRPr lang="en-US" sz="1600" b="0" i="0" u="none" strike="noStrike" dirty="0" smtClean="0">
                        <a:solidFill>
                          <a:srgbClr val="000000"/>
                        </a:solidFill>
                        <a:effectLst/>
                        <a:latin typeface="+mn-lt"/>
                      </a:endParaRPr>
                    </a:p>
                    <a:p>
                      <a:pPr algn="l" fontAlgn="t"/>
                      <a:r>
                        <a:rPr lang="en-US" sz="1600" b="0" i="0" u="none" strike="noStrike" dirty="0" smtClean="0">
                          <a:solidFill>
                            <a:srgbClr val="000000"/>
                          </a:solidFill>
                          <a:effectLst/>
                          <a:latin typeface="+mn-lt"/>
                        </a:rPr>
                        <a:t> payers</a:t>
                      </a:r>
                      <a:r>
                        <a:rPr lang="en-US" sz="1600" b="0" i="0" u="none" strike="noStrike" dirty="0">
                          <a:solidFill>
                            <a:srgbClr val="000000"/>
                          </a:solidFill>
                          <a:effectLst/>
                          <a:latin typeface="+mn-lt"/>
                        </a:rPr>
                        <a:t>)</a:t>
                      </a: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24.8</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919455622"/>
                  </a:ext>
                </a:extLst>
              </a:tr>
              <a:tr h="274320">
                <a:tc>
                  <a:txBody>
                    <a:bodyPr/>
                    <a:lstStyle/>
                    <a:p>
                      <a:pPr algn="l" fontAlgn="t"/>
                      <a:r>
                        <a:rPr lang="en-US" sz="1600" b="0" i="0" u="none" strike="noStrike" dirty="0" smtClean="0">
                          <a:solidFill>
                            <a:srgbClr val="000000"/>
                          </a:solidFill>
                          <a:effectLst/>
                          <a:latin typeface="+mn-lt"/>
                        </a:rPr>
                        <a:t> Navigating </a:t>
                      </a:r>
                      <a:r>
                        <a:rPr lang="en-US" sz="1600" b="0" i="0" u="none" strike="noStrike" dirty="0">
                          <a:solidFill>
                            <a:srgbClr val="000000"/>
                          </a:solidFill>
                          <a:effectLst/>
                          <a:latin typeface="+mn-lt"/>
                        </a:rPr>
                        <a:t>Medicaid and Waivers</a:t>
                      </a: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39.5</a:t>
                      </a:r>
                    </a:p>
                  </a:txBody>
                  <a:tcPr marL="9525" marR="9525" marT="9525" marB="0" anchor="ctr">
                    <a:lnR w="381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l" fontAlgn="t"/>
                      <a:r>
                        <a:rPr lang="en-US" sz="1600" b="0" i="0" u="none" strike="noStrike" dirty="0" smtClean="0">
                          <a:solidFill>
                            <a:srgbClr val="000000"/>
                          </a:solidFill>
                          <a:effectLst/>
                          <a:latin typeface="+mn-lt"/>
                        </a:rPr>
                        <a:t> Nutrition</a:t>
                      </a:r>
                      <a:r>
                        <a:rPr lang="en-US" sz="1600" b="0" i="0" u="none" strike="noStrike" dirty="0">
                          <a:solidFill>
                            <a:srgbClr val="000000"/>
                          </a:solidFill>
                          <a:effectLst/>
                          <a:latin typeface="+mn-lt"/>
                        </a:rPr>
                        <a:t>, Food access</a:t>
                      </a:r>
                    </a:p>
                  </a:txBody>
                  <a:tcPr marL="9525" marR="9525" marT="9525"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24</a:t>
                      </a:r>
                    </a:p>
                  </a:txBody>
                  <a:tcPr marL="9525" marR="9525" marT="9525"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572184097"/>
                  </a:ext>
                </a:extLst>
              </a:tr>
              <a:tr h="274320">
                <a:tc>
                  <a:txBody>
                    <a:bodyPr/>
                    <a:lstStyle/>
                    <a:p>
                      <a:pPr algn="l" fontAlgn="t"/>
                      <a:r>
                        <a:rPr lang="en-US" sz="1600" b="0" i="0" u="none" strike="noStrike" dirty="0" smtClean="0">
                          <a:solidFill>
                            <a:srgbClr val="000000"/>
                          </a:solidFill>
                          <a:effectLst/>
                          <a:latin typeface="+mn-lt"/>
                        </a:rPr>
                        <a:t> Intake/Renewal </a:t>
                      </a:r>
                      <a:r>
                        <a:rPr lang="en-US" sz="1600" b="0" i="0" u="none" strike="noStrike" dirty="0">
                          <a:solidFill>
                            <a:srgbClr val="000000"/>
                          </a:solidFill>
                          <a:effectLst/>
                          <a:latin typeface="+mn-lt"/>
                        </a:rPr>
                        <a:t>Assessment</a:t>
                      </a:r>
                    </a:p>
                  </a:txBody>
                  <a:tcPr marL="9525" marR="9525" marT="9525"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42</a:t>
                      </a:r>
                    </a:p>
                  </a:txBody>
                  <a:tcPr marL="9525" marR="9525" marT="9525"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t"/>
                      <a:r>
                        <a:rPr lang="en-US" sz="1600" b="0" i="0" u="none" strike="noStrike" dirty="0" smtClean="0">
                          <a:solidFill>
                            <a:srgbClr val="000000"/>
                          </a:solidFill>
                          <a:effectLst/>
                          <a:latin typeface="+mn-lt"/>
                        </a:rPr>
                        <a:t> Case </a:t>
                      </a:r>
                      <a:r>
                        <a:rPr lang="en-US" sz="1600" b="0" i="0" u="none" strike="noStrike" dirty="0">
                          <a:solidFill>
                            <a:srgbClr val="000000"/>
                          </a:solidFill>
                          <a:effectLst/>
                          <a:latin typeface="+mn-lt"/>
                        </a:rPr>
                        <a:t>Closure</a:t>
                      </a:r>
                    </a:p>
                  </a:txBody>
                  <a:tcPr marL="9525" marR="9525" marT="9525"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t"/>
                      <a:r>
                        <a:rPr lang="en-US" sz="1600" b="0" i="0" u="none" strike="noStrike" dirty="0">
                          <a:solidFill>
                            <a:srgbClr val="000000"/>
                          </a:solidFill>
                          <a:effectLst/>
                          <a:latin typeface="+mn-lt"/>
                        </a:rPr>
                        <a:t>15.7</a:t>
                      </a:r>
                    </a:p>
                  </a:txBody>
                  <a:tcPr marL="9525" marR="9525" marT="9525"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920875927"/>
                  </a:ext>
                </a:extLst>
              </a:tr>
            </a:tbl>
          </a:graphicData>
        </a:graphic>
      </p:graphicFrame>
    </p:spTree>
    <p:extLst>
      <p:ext uri="{BB962C8B-B14F-4D97-AF65-F5344CB8AC3E}">
        <p14:creationId xmlns:p14="http://schemas.microsoft.com/office/powerpoint/2010/main" val="4154528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08" y="365665"/>
            <a:ext cx="11652069" cy="812356"/>
          </a:xfrm>
        </p:spPr>
        <p:txBody>
          <a:bodyPr>
            <a:noAutofit/>
          </a:bodyPr>
          <a:lstStyle/>
          <a:p>
            <a:pPr marL="457200" indent="-457200">
              <a:lnSpc>
                <a:spcPct val="100000"/>
              </a:lnSpc>
              <a:buFont typeface="Wingdings" panose="05000000000000000000" pitchFamily="2" charset="2"/>
              <a:buChar char="§"/>
            </a:pPr>
            <a:r>
              <a:rPr lang="en-US" sz="2800" dirty="0" smtClean="0">
                <a:solidFill>
                  <a:srgbClr val="002060"/>
                </a:solidFill>
              </a:rPr>
              <a:t>Low-Incidence Care Coordination Needs Were The Most Time-Consuming</a:t>
            </a:r>
            <a:endParaRPr lang="en-US" sz="2800" dirty="0">
              <a:solidFill>
                <a:srgbClr val="FF0000"/>
              </a:solidFill>
            </a:endParaRPr>
          </a:p>
        </p:txBody>
      </p:sp>
      <p:cxnSp>
        <p:nvCxnSpPr>
          <p:cNvPr id="4" name="Straight Connector 3"/>
          <p:cNvCxnSpPr/>
          <p:nvPr/>
        </p:nvCxnSpPr>
        <p:spPr>
          <a:xfrm>
            <a:off x="466208" y="1239076"/>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977043954"/>
              </p:ext>
            </p:extLst>
          </p:nvPr>
        </p:nvGraphicFramePr>
        <p:xfrm>
          <a:off x="3273444" y="2015461"/>
          <a:ext cx="4937760" cy="2819400"/>
        </p:xfrm>
        <a:graphic>
          <a:graphicData uri="http://schemas.openxmlformats.org/drawingml/2006/table">
            <a:tbl>
              <a:tblPr>
                <a:tableStyleId>{5C22544A-7EE6-4342-B048-85BDC9FD1C3A}</a:tableStyleId>
              </a:tblPr>
              <a:tblGrid>
                <a:gridCol w="2560320">
                  <a:extLst>
                    <a:ext uri="{9D8B030D-6E8A-4147-A177-3AD203B41FA5}">
                      <a16:colId xmlns:a16="http://schemas.microsoft.com/office/drawing/2014/main" val="3105349531"/>
                    </a:ext>
                  </a:extLst>
                </a:gridCol>
                <a:gridCol w="1188720">
                  <a:extLst>
                    <a:ext uri="{9D8B030D-6E8A-4147-A177-3AD203B41FA5}">
                      <a16:colId xmlns:a16="http://schemas.microsoft.com/office/drawing/2014/main" val="2372682080"/>
                    </a:ext>
                  </a:extLst>
                </a:gridCol>
                <a:gridCol w="1188720">
                  <a:extLst>
                    <a:ext uri="{9D8B030D-6E8A-4147-A177-3AD203B41FA5}">
                      <a16:colId xmlns:a16="http://schemas.microsoft.com/office/drawing/2014/main" val="2861851860"/>
                    </a:ext>
                  </a:extLst>
                </a:gridCol>
              </a:tblGrid>
              <a:tr h="313510">
                <a:tc>
                  <a:txBody>
                    <a:bodyPr/>
                    <a:lstStyle/>
                    <a:p>
                      <a:pPr algn="ctr" fontAlgn="b"/>
                      <a:r>
                        <a:rPr lang="en-US" sz="1800" b="0" i="0" u="none" strike="noStrike" dirty="0" smtClean="0">
                          <a:solidFill>
                            <a:srgbClr val="002060"/>
                          </a:solidFill>
                          <a:effectLst/>
                          <a:latin typeface="+mn-lt"/>
                        </a:rPr>
                        <a:t>Care Coordination Need</a:t>
                      </a:r>
                    </a:p>
                  </a:txBody>
                  <a:tcPr marL="7620" marR="7620" marT="762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 of Encounters</a:t>
                      </a:r>
                      <a:endParaRPr lang="en-US" sz="1800" b="0" i="0" u="none" strike="noStrike" dirty="0">
                        <a:solidFill>
                          <a:srgbClr val="002060"/>
                        </a:solidFill>
                        <a:effectLst/>
                        <a:latin typeface="+mn-lt"/>
                      </a:endParaRPr>
                    </a:p>
                  </a:txBody>
                  <a:tcPr marL="7620" marR="7620" marT="7620" marB="0">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Average Minutes</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6929564"/>
                  </a:ext>
                </a:extLst>
              </a:tr>
              <a:tr h="274320">
                <a:tc>
                  <a:txBody>
                    <a:bodyPr/>
                    <a:lstStyle/>
                    <a:p>
                      <a:pPr algn="l" fontAlgn="b"/>
                      <a:r>
                        <a:rPr lang="en-US" sz="1800" u="none" strike="noStrike" dirty="0" smtClean="0">
                          <a:solidFill>
                            <a:srgbClr val="002060"/>
                          </a:solidFill>
                          <a:effectLst/>
                          <a:latin typeface="+mn-lt"/>
                        </a:rPr>
                        <a:t> Guardianship</a:t>
                      </a:r>
                    </a:p>
                    <a:p>
                      <a:pPr algn="l" fontAlgn="b"/>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0.4%</a:t>
                      </a:r>
                      <a:endParaRPr lang="en-US" sz="1800" b="0" i="0" u="none" strike="noStrike" dirty="0">
                        <a:solidFill>
                          <a:srgbClr val="002060"/>
                        </a:solidFill>
                        <a:effectLst/>
                        <a:latin typeface="+mn-lt"/>
                      </a:endParaRPr>
                    </a:p>
                  </a:txBody>
                  <a:tcPr marL="7620" marR="7620" marT="7620" marB="0">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73.8</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17024081"/>
                  </a:ext>
                </a:extLst>
              </a:tr>
              <a:tr h="274320">
                <a:tc>
                  <a:txBody>
                    <a:bodyPr/>
                    <a:lstStyle/>
                    <a:p>
                      <a:pPr algn="l" fontAlgn="b"/>
                      <a:r>
                        <a:rPr lang="en-US" sz="1800" u="none" strike="noStrike" dirty="0" smtClean="0">
                          <a:solidFill>
                            <a:srgbClr val="002060"/>
                          </a:solidFill>
                          <a:effectLst/>
                          <a:latin typeface="+mn-lt"/>
                        </a:rPr>
                        <a:t> Legal/Judicial</a:t>
                      </a:r>
                    </a:p>
                    <a:p>
                      <a:pPr algn="l" fontAlgn="b"/>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0.2%</a:t>
                      </a:r>
                      <a:endParaRPr lang="en-US" sz="1800" b="0" i="0" u="none" strike="noStrike" dirty="0">
                        <a:solidFill>
                          <a:srgbClr val="002060"/>
                        </a:solidFill>
                        <a:effectLst/>
                        <a:latin typeface="+mn-lt"/>
                      </a:endParaRPr>
                    </a:p>
                  </a:txBody>
                  <a:tcPr marL="7620" marR="7620" marT="7620" marB="0">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60.3</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789161602"/>
                  </a:ext>
                </a:extLst>
              </a:tr>
              <a:tr h="274320">
                <a:tc>
                  <a:txBody>
                    <a:bodyPr/>
                    <a:lstStyle/>
                    <a:p>
                      <a:pPr algn="l" fontAlgn="b"/>
                      <a:r>
                        <a:rPr lang="en-US" sz="1800" b="0" i="0" u="none" strike="noStrike" dirty="0" smtClean="0">
                          <a:solidFill>
                            <a:srgbClr val="002060"/>
                          </a:solidFill>
                          <a:effectLst/>
                          <a:latin typeface="+mn-lt"/>
                        </a:rPr>
                        <a:t> Respite</a:t>
                      </a:r>
                    </a:p>
                    <a:p>
                      <a:pPr algn="l" fontAlgn="b"/>
                      <a:endParaRPr lang="en-US" sz="1800" b="0" i="0" u="none" strike="noStrike" dirty="0" smtClean="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0.1%</a:t>
                      </a:r>
                      <a:endParaRPr lang="en-US" sz="1800" b="0" i="0" u="none" strike="noStrike" dirty="0">
                        <a:solidFill>
                          <a:srgbClr val="002060"/>
                        </a:solidFill>
                        <a:effectLst/>
                        <a:latin typeface="+mn-lt"/>
                      </a:endParaRPr>
                    </a:p>
                  </a:txBody>
                  <a:tcPr marL="7620" marR="7620" marT="7620" marB="0">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53.6</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989807197"/>
                  </a:ext>
                </a:extLst>
              </a:tr>
              <a:tr h="274320">
                <a:tc>
                  <a:txBody>
                    <a:bodyPr/>
                    <a:lstStyle/>
                    <a:p>
                      <a:pPr algn="l" fontAlgn="b"/>
                      <a:r>
                        <a:rPr lang="en-US" sz="1800" u="none" strike="noStrike" dirty="0" smtClean="0">
                          <a:solidFill>
                            <a:srgbClr val="002060"/>
                          </a:solidFill>
                          <a:effectLst/>
                          <a:latin typeface="+mn-lt"/>
                        </a:rPr>
                        <a:t> Therapists</a:t>
                      </a:r>
                    </a:p>
                    <a:p>
                      <a:pPr algn="l" fontAlgn="b"/>
                      <a:endParaRPr lang="en-US" sz="14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0.5%</a:t>
                      </a:r>
                      <a:endParaRPr lang="en-US" sz="1800" b="0" i="0" u="none" strike="noStrike" dirty="0">
                        <a:solidFill>
                          <a:srgbClr val="002060"/>
                        </a:solidFill>
                        <a:effectLst/>
                        <a:latin typeface="+mn-lt"/>
                      </a:endParaRPr>
                    </a:p>
                  </a:txBody>
                  <a:tcPr marL="7620" marR="7620" marT="7620" marB="0">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50.3</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2792243146"/>
                  </a:ext>
                </a:extLst>
              </a:tr>
              <a:tr h="274320">
                <a:tc>
                  <a:txBody>
                    <a:bodyPr/>
                    <a:lstStyle/>
                    <a:p>
                      <a:pPr algn="l" fontAlgn="b"/>
                      <a:r>
                        <a:rPr lang="en-US" sz="1800" b="0" i="0" u="none" strike="noStrike" dirty="0" smtClean="0">
                          <a:solidFill>
                            <a:srgbClr val="002060"/>
                          </a:solidFill>
                          <a:effectLst/>
                          <a:latin typeface="+mn-lt"/>
                        </a:rPr>
                        <a:t> Social Security/SSDI</a:t>
                      </a:r>
                      <a:endParaRPr lang="en-US" sz="18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0.8%</a:t>
                      </a:r>
                      <a:endParaRPr lang="en-US" sz="1800" b="0" i="0" u="none" strike="noStrike" dirty="0">
                        <a:solidFill>
                          <a:srgbClr val="002060"/>
                        </a:solidFill>
                        <a:effectLst/>
                        <a:latin typeface="+mn-lt"/>
                      </a:endParaRPr>
                    </a:p>
                  </a:txBody>
                  <a:tcPr marL="7620" marR="7620" marT="7620" marB="0">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40.4</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39628435"/>
                  </a:ext>
                </a:extLst>
              </a:tr>
            </a:tbl>
          </a:graphicData>
        </a:graphic>
      </p:graphicFrame>
    </p:spTree>
    <p:extLst>
      <p:ext uri="{BB962C8B-B14F-4D97-AF65-F5344CB8AC3E}">
        <p14:creationId xmlns:p14="http://schemas.microsoft.com/office/powerpoint/2010/main" val="3223757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401" y="-183054"/>
            <a:ext cx="11652069" cy="812356"/>
          </a:xfrm>
        </p:spPr>
        <p:txBody>
          <a:bodyPr>
            <a:normAutofit/>
          </a:bodyPr>
          <a:lstStyle/>
          <a:p>
            <a:pPr marL="457200" indent="-457200">
              <a:lnSpc>
                <a:spcPct val="100000"/>
              </a:lnSpc>
              <a:buFont typeface="Wingdings" panose="05000000000000000000" pitchFamily="2" charset="2"/>
              <a:buChar char="§"/>
            </a:pPr>
            <a:r>
              <a:rPr lang="en-US" sz="2400" dirty="0" smtClean="0">
                <a:solidFill>
                  <a:srgbClr val="002060"/>
                </a:solidFill>
              </a:rPr>
              <a:t>Activities Did Not Differ by Level of Medical Complexity</a:t>
            </a:r>
            <a:endParaRPr lang="en-US" sz="2400" dirty="0">
              <a:solidFill>
                <a:srgbClr val="FF0000"/>
              </a:solidFill>
            </a:endParaRPr>
          </a:p>
        </p:txBody>
      </p:sp>
      <p:cxnSp>
        <p:nvCxnSpPr>
          <p:cNvPr id="4" name="Straight Connector 3"/>
          <p:cNvCxnSpPr/>
          <p:nvPr/>
        </p:nvCxnSpPr>
        <p:spPr>
          <a:xfrm>
            <a:off x="447646" y="746057"/>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2983119699"/>
              </p:ext>
            </p:extLst>
          </p:nvPr>
        </p:nvGraphicFramePr>
        <p:xfrm>
          <a:off x="630526" y="1460508"/>
          <a:ext cx="4389120" cy="1715590"/>
        </p:xfrm>
        <a:graphic>
          <a:graphicData uri="http://schemas.openxmlformats.org/drawingml/2006/table">
            <a:tbl>
              <a:tblPr>
                <a:tableStyleId>{5C22544A-7EE6-4342-B048-85BDC9FD1C3A}</a:tableStyleId>
              </a:tblPr>
              <a:tblGrid>
                <a:gridCol w="3200400">
                  <a:extLst>
                    <a:ext uri="{9D8B030D-6E8A-4147-A177-3AD203B41FA5}">
                      <a16:colId xmlns:a16="http://schemas.microsoft.com/office/drawing/2014/main" val="3105349531"/>
                    </a:ext>
                  </a:extLst>
                </a:gridCol>
                <a:gridCol w="1188720">
                  <a:extLst>
                    <a:ext uri="{9D8B030D-6E8A-4147-A177-3AD203B41FA5}">
                      <a16:colId xmlns:a16="http://schemas.microsoft.com/office/drawing/2014/main" val="3568449745"/>
                    </a:ext>
                  </a:extLst>
                </a:gridCol>
              </a:tblGrid>
              <a:tr h="313510">
                <a:tc>
                  <a:txBody>
                    <a:bodyPr/>
                    <a:lstStyle/>
                    <a:p>
                      <a:pPr algn="ctr" fontAlgn="b"/>
                      <a:r>
                        <a:rPr lang="en-US" sz="1800" b="0" i="0" u="none" strike="noStrike" dirty="0" smtClean="0">
                          <a:solidFill>
                            <a:srgbClr val="002060"/>
                          </a:solidFill>
                          <a:effectLst/>
                          <a:latin typeface="+mn-lt"/>
                        </a:rPr>
                        <a:t>Activity</a:t>
                      </a:r>
                    </a:p>
                  </a:txBody>
                  <a:tcPr marL="7620" marR="7620" marT="762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 of Cases</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6929564"/>
                  </a:ext>
                </a:extLst>
              </a:tr>
              <a:tr h="274320">
                <a:tc>
                  <a:txBody>
                    <a:bodyPr/>
                    <a:lstStyle/>
                    <a:p>
                      <a:pPr algn="l" fontAlgn="b"/>
                      <a:r>
                        <a:rPr lang="en-US" sz="1800" b="0" i="0" u="none" strike="noStrike" dirty="0" smtClean="0">
                          <a:solidFill>
                            <a:srgbClr val="002060"/>
                          </a:solidFill>
                          <a:effectLst/>
                          <a:latin typeface="+mn-lt"/>
                        </a:rPr>
                        <a:t> Coordinated health care</a:t>
                      </a:r>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46.0%</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02789861"/>
                  </a:ext>
                </a:extLst>
              </a:tr>
              <a:tr h="274320">
                <a:tc>
                  <a:txBody>
                    <a:bodyPr/>
                    <a:lstStyle/>
                    <a:p>
                      <a:pPr algn="l" fontAlgn="b"/>
                      <a:r>
                        <a:rPr lang="en-US" sz="1800" u="none" strike="noStrike" dirty="0" smtClean="0">
                          <a:solidFill>
                            <a:srgbClr val="002060"/>
                          </a:solidFill>
                          <a:effectLst/>
                          <a:latin typeface="+mn-lt"/>
                        </a:rPr>
                        <a:t> Follow-up</a:t>
                      </a:r>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35.7%</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789161602"/>
                  </a:ext>
                </a:extLst>
              </a:tr>
              <a:tr h="274320">
                <a:tc>
                  <a:txBody>
                    <a:bodyPr/>
                    <a:lstStyle/>
                    <a:p>
                      <a:pPr algn="l" fontAlgn="b"/>
                      <a:r>
                        <a:rPr lang="en-US" sz="1800" u="none" strike="noStrike" dirty="0" smtClean="0">
                          <a:solidFill>
                            <a:srgbClr val="002060"/>
                          </a:solidFill>
                          <a:effectLst/>
                          <a:latin typeface="+mn-lt"/>
                        </a:rPr>
                        <a:t> Performed a chart review</a:t>
                      </a:r>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13.4%</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2468036870"/>
                  </a:ext>
                </a:extLst>
              </a:tr>
              <a:tr h="274320">
                <a:tc>
                  <a:txBody>
                    <a:bodyPr/>
                    <a:lstStyle/>
                    <a:p>
                      <a:pPr algn="l" fontAlgn="b"/>
                      <a:r>
                        <a:rPr lang="en-US" sz="1800" u="none" strike="noStrike" dirty="0" smtClean="0">
                          <a:solidFill>
                            <a:srgbClr val="002060"/>
                          </a:solidFill>
                          <a:effectLst/>
                          <a:latin typeface="+mn-lt"/>
                        </a:rPr>
                        <a:t> Intake/Renew Assessments/</a:t>
                      </a:r>
                    </a:p>
                    <a:p>
                      <a:pPr algn="l" fontAlgn="b"/>
                      <a:r>
                        <a:rPr lang="en-US" sz="1800" u="none" strike="noStrike" dirty="0" smtClean="0">
                          <a:solidFill>
                            <a:srgbClr val="002060"/>
                          </a:solidFill>
                          <a:effectLst/>
                          <a:latin typeface="+mn-lt"/>
                        </a:rPr>
                        <a:t> Service plan/ Care plan</a:t>
                      </a:r>
                      <a:endParaRPr lang="en-US" sz="14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10.9%</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92243146"/>
                  </a:ext>
                </a:extLst>
              </a:tr>
            </a:tbl>
          </a:graphicData>
        </a:graphic>
      </p:graphicFrame>
      <p:sp>
        <p:nvSpPr>
          <p:cNvPr id="7" name="TextBox 6"/>
          <p:cNvSpPr txBox="1"/>
          <p:nvPr/>
        </p:nvSpPr>
        <p:spPr>
          <a:xfrm>
            <a:off x="369269" y="760560"/>
            <a:ext cx="4754879" cy="646331"/>
          </a:xfrm>
          <a:prstGeom prst="rect">
            <a:avLst/>
          </a:prstGeom>
          <a:noFill/>
        </p:spPr>
        <p:txBody>
          <a:bodyPr wrap="square" rtlCol="0">
            <a:spAutoFit/>
          </a:bodyPr>
          <a:lstStyle/>
          <a:p>
            <a:pPr algn="ctr"/>
            <a:r>
              <a:rPr lang="en-US" b="1" dirty="0" smtClean="0">
                <a:solidFill>
                  <a:srgbClr val="002060"/>
                </a:solidFill>
              </a:rPr>
              <a:t>Coordination Activities For </a:t>
            </a:r>
            <a:r>
              <a:rPr lang="en-US" b="1" u="sng" dirty="0" smtClean="0">
                <a:solidFill>
                  <a:srgbClr val="C00000"/>
                </a:solidFill>
              </a:rPr>
              <a:t>Mild</a:t>
            </a:r>
            <a:r>
              <a:rPr lang="en-US" b="1" dirty="0" smtClean="0">
                <a:solidFill>
                  <a:srgbClr val="C00000"/>
                </a:solidFill>
              </a:rPr>
              <a:t> </a:t>
            </a:r>
            <a:r>
              <a:rPr lang="en-US" b="1" dirty="0" smtClean="0">
                <a:solidFill>
                  <a:srgbClr val="002060"/>
                </a:solidFill>
              </a:rPr>
              <a:t>Medical Complexity</a:t>
            </a:r>
            <a:endParaRPr lang="en-US"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459549840"/>
              </p:ext>
            </p:extLst>
          </p:nvPr>
        </p:nvGraphicFramePr>
        <p:xfrm>
          <a:off x="6361909" y="2432515"/>
          <a:ext cx="4389120" cy="1997530"/>
        </p:xfrm>
        <a:graphic>
          <a:graphicData uri="http://schemas.openxmlformats.org/drawingml/2006/table">
            <a:tbl>
              <a:tblPr>
                <a:tableStyleId>{5C22544A-7EE6-4342-B048-85BDC9FD1C3A}</a:tableStyleId>
              </a:tblPr>
              <a:tblGrid>
                <a:gridCol w="3200400">
                  <a:extLst>
                    <a:ext uri="{9D8B030D-6E8A-4147-A177-3AD203B41FA5}">
                      <a16:colId xmlns:a16="http://schemas.microsoft.com/office/drawing/2014/main" val="3105349531"/>
                    </a:ext>
                  </a:extLst>
                </a:gridCol>
                <a:gridCol w="1188720">
                  <a:extLst>
                    <a:ext uri="{9D8B030D-6E8A-4147-A177-3AD203B41FA5}">
                      <a16:colId xmlns:a16="http://schemas.microsoft.com/office/drawing/2014/main" val="3568449745"/>
                    </a:ext>
                  </a:extLst>
                </a:gridCol>
              </a:tblGrid>
              <a:tr h="313510">
                <a:tc>
                  <a:txBody>
                    <a:bodyPr/>
                    <a:lstStyle/>
                    <a:p>
                      <a:pPr algn="ctr" fontAlgn="b"/>
                      <a:r>
                        <a:rPr lang="en-US" sz="1800" b="0" i="0" u="none" strike="noStrike" dirty="0" smtClean="0">
                          <a:solidFill>
                            <a:srgbClr val="002060"/>
                          </a:solidFill>
                          <a:effectLst/>
                          <a:latin typeface="+mn-lt"/>
                        </a:rPr>
                        <a:t>Activity</a:t>
                      </a:r>
                    </a:p>
                  </a:txBody>
                  <a:tcPr marL="7620" marR="7620" marT="762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800" b="0" i="0" u="none" strike="noStrike" dirty="0" smtClean="0">
                          <a:solidFill>
                            <a:srgbClr val="002060"/>
                          </a:solidFill>
                          <a:effectLst/>
                          <a:latin typeface="+mn-lt"/>
                        </a:rPr>
                        <a:t>% of Cases</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6929564"/>
                  </a:ext>
                </a:extLst>
              </a:tr>
              <a:tr h="274320">
                <a:tc>
                  <a:txBody>
                    <a:bodyPr/>
                    <a:lstStyle/>
                    <a:p>
                      <a:pPr algn="l" fontAlgn="b"/>
                      <a:r>
                        <a:rPr lang="en-US" sz="1800" b="0" i="0" u="none" strike="noStrike" dirty="0" smtClean="0">
                          <a:solidFill>
                            <a:srgbClr val="002060"/>
                          </a:solidFill>
                          <a:effectLst/>
                          <a:latin typeface="+mn-lt"/>
                        </a:rPr>
                        <a:t> Coordinated health care</a:t>
                      </a:r>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800" b="0" i="0" u="none" strike="noStrike" dirty="0" smtClean="0">
                          <a:solidFill>
                            <a:srgbClr val="002060"/>
                          </a:solidFill>
                          <a:effectLst/>
                          <a:latin typeface="+mn-lt"/>
                        </a:rPr>
                        <a:t>52.0%</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02789861"/>
                  </a:ext>
                </a:extLst>
              </a:tr>
              <a:tr h="274320">
                <a:tc>
                  <a:txBody>
                    <a:bodyPr/>
                    <a:lstStyle/>
                    <a:p>
                      <a:pPr algn="l" fontAlgn="b"/>
                      <a:r>
                        <a:rPr lang="en-US" sz="1800" u="none" strike="noStrike" dirty="0" smtClean="0">
                          <a:solidFill>
                            <a:srgbClr val="002060"/>
                          </a:solidFill>
                          <a:effectLst/>
                          <a:latin typeface="+mn-lt"/>
                        </a:rPr>
                        <a:t> Follow-up</a:t>
                      </a:r>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ctr" fontAlgn="b"/>
                      <a:r>
                        <a:rPr lang="en-US" sz="1800" b="0" i="0" u="none" strike="noStrike" dirty="0" smtClean="0">
                          <a:solidFill>
                            <a:srgbClr val="002060"/>
                          </a:solidFill>
                          <a:effectLst/>
                          <a:latin typeface="+mn-lt"/>
                        </a:rPr>
                        <a:t>46.4% </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789161602"/>
                  </a:ext>
                </a:extLst>
              </a:tr>
              <a:tr h="274320">
                <a:tc>
                  <a:txBody>
                    <a:bodyPr/>
                    <a:lstStyle/>
                    <a:p>
                      <a:pPr algn="l" fontAlgn="b"/>
                      <a:r>
                        <a:rPr lang="en-US" sz="1800" b="0" i="0" u="none" strike="noStrike" dirty="0" smtClean="0">
                          <a:solidFill>
                            <a:srgbClr val="002060"/>
                          </a:solidFill>
                          <a:effectLst/>
                          <a:latin typeface="+mn-lt"/>
                        </a:rPr>
                        <a:t> Advocated for Family</a:t>
                      </a:r>
                      <a:endParaRPr lang="en-US" sz="18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n-US" sz="1800" b="0" i="0" u="none" strike="noStrike" dirty="0" smtClean="0">
                          <a:solidFill>
                            <a:srgbClr val="002060"/>
                          </a:solidFill>
                          <a:effectLst/>
                          <a:latin typeface="+mn-lt"/>
                        </a:rPr>
                        <a:t>16.8%</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2064520893"/>
                  </a:ext>
                </a:extLst>
              </a:tr>
              <a:tr h="274320">
                <a:tc>
                  <a:txBody>
                    <a:bodyPr/>
                    <a:lstStyle/>
                    <a:p>
                      <a:pPr algn="l" fontAlgn="b"/>
                      <a:r>
                        <a:rPr lang="en-US" sz="1800" u="none" strike="noStrike" dirty="0" smtClean="0">
                          <a:solidFill>
                            <a:srgbClr val="002060"/>
                          </a:solidFill>
                          <a:effectLst/>
                          <a:latin typeface="+mn-lt"/>
                        </a:rPr>
                        <a:t> Performed a chart review</a:t>
                      </a:r>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n-US" sz="1800" b="0" i="0" u="none" strike="noStrike" dirty="0" smtClean="0">
                          <a:solidFill>
                            <a:srgbClr val="002060"/>
                          </a:solidFill>
                          <a:effectLst/>
                          <a:latin typeface="+mn-lt"/>
                        </a:rPr>
                        <a:t>15.3%</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4039628435"/>
                  </a:ext>
                </a:extLst>
              </a:tr>
              <a:tr h="274320">
                <a:tc>
                  <a:txBody>
                    <a:bodyPr/>
                    <a:lstStyle/>
                    <a:p>
                      <a:pPr algn="l" fontAlgn="b"/>
                      <a:r>
                        <a:rPr lang="en-US" sz="1800" u="none" strike="noStrike" dirty="0" smtClean="0">
                          <a:solidFill>
                            <a:srgbClr val="002060"/>
                          </a:solidFill>
                          <a:effectLst/>
                          <a:latin typeface="+mn-lt"/>
                        </a:rPr>
                        <a:t> Intake/Renew Assessments/</a:t>
                      </a:r>
                    </a:p>
                    <a:p>
                      <a:pPr algn="l" fontAlgn="b"/>
                      <a:r>
                        <a:rPr lang="en-US" sz="1800" u="none" strike="noStrike" dirty="0" smtClean="0">
                          <a:solidFill>
                            <a:srgbClr val="002060"/>
                          </a:solidFill>
                          <a:effectLst/>
                          <a:latin typeface="+mn-lt"/>
                        </a:rPr>
                        <a:t> Service plan/ Care plan</a:t>
                      </a:r>
                      <a:endParaRPr lang="en-US" sz="14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800" b="0" i="0" u="none" strike="noStrike" dirty="0" smtClean="0">
                          <a:solidFill>
                            <a:srgbClr val="002060"/>
                          </a:solidFill>
                          <a:effectLst/>
                          <a:latin typeface="+mn-lt"/>
                        </a:rPr>
                        <a:t>14.8%</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7698845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43070091"/>
              </p:ext>
            </p:extLst>
          </p:nvPr>
        </p:nvGraphicFramePr>
        <p:xfrm>
          <a:off x="552148" y="4208869"/>
          <a:ext cx="4389120" cy="1722475"/>
        </p:xfrm>
        <a:graphic>
          <a:graphicData uri="http://schemas.openxmlformats.org/drawingml/2006/table">
            <a:tbl>
              <a:tblPr>
                <a:tableStyleId>{5C22544A-7EE6-4342-B048-85BDC9FD1C3A}</a:tableStyleId>
              </a:tblPr>
              <a:tblGrid>
                <a:gridCol w="3200400">
                  <a:extLst>
                    <a:ext uri="{9D8B030D-6E8A-4147-A177-3AD203B41FA5}">
                      <a16:colId xmlns:a16="http://schemas.microsoft.com/office/drawing/2014/main" val="3105349531"/>
                    </a:ext>
                  </a:extLst>
                </a:gridCol>
                <a:gridCol w="1188720">
                  <a:extLst>
                    <a:ext uri="{9D8B030D-6E8A-4147-A177-3AD203B41FA5}">
                      <a16:colId xmlns:a16="http://schemas.microsoft.com/office/drawing/2014/main" val="3568449745"/>
                    </a:ext>
                  </a:extLst>
                </a:gridCol>
              </a:tblGrid>
              <a:tr h="313510">
                <a:tc>
                  <a:txBody>
                    <a:bodyPr/>
                    <a:lstStyle/>
                    <a:p>
                      <a:pPr algn="ctr" fontAlgn="b"/>
                      <a:r>
                        <a:rPr lang="en-US" sz="1800" b="0" i="0" u="none" strike="noStrike" dirty="0" smtClean="0">
                          <a:solidFill>
                            <a:srgbClr val="002060"/>
                          </a:solidFill>
                          <a:effectLst/>
                          <a:latin typeface="+mn-lt"/>
                        </a:rPr>
                        <a:t>Activity</a:t>
                      </a:r>
                    </a:p>
                  </a:txBody>
                  <a:tcPr marL="7620" marR="7620" marT="762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smtClean="0">
                          <a:solidFill>
                            <a:srgbClr val="002060"/>
                          </a:solidFill>
                          <a:effectLst/>
                          <a:latin typeface="+mn-lt"/>
                        </a:rPr>
                        <a:t>% of Cases</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6929564"/>
                  </a:ext>
                </a:extLst>
              </a:tr>
              <a:tr h="274320">
                <a:tc>
                  <a:txBody>
                    <a:bodyPr/>
                    <a:lstStyle/>
                    <a:p>
                      <a:pPr algn="l" fontAlgn="b"/>
                      <a:r>
                        <a:rPr lang="en-US" sz="1800" b="0" i="0" u="none" strike="noStrike" dirty="0" smtClean="0">
                          <a:solidFill>
                            <a:srgbClr val="002060"/>
                          </a:solidFill>
                          <a:effectLst/>
                          <a:latin typeface="+mn-lt"/>
                        </a:rPr>
                        <a:t> Coordinated health care</a:t>
                      </a:r>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smtClean="0">
                          <a:solidFill>
                            <a:srgbClr val="002060"/>
                          </a:solidFill>
                          <a:effectLst/>
                          <a:latin typeface="+mn-lt"/>
                        </a:rPr>
                        <a:t>58.1%</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02789861"/>
                  </a:ext>
                </a:extLst>
              </a:tr>
              <a:tr h="274320">
                <a:tc>
                  <a:txBody>
                    <a:bodyPr/>
                    <a:lstStyle/>
                    <a:p>
                      <a:pPr algn="l" fontAlgn="b"/>
                      <a:r>
                        <a:rPr lang="en-US" sz="1800" u="none" strike="noStrike" dirty="0" smtClean="0">
                          <a:solidFill>
                            <a:srgbClr val="002060"/>
                          </a:solidFill>
                          <a:effectLst/>
                          <a:latin typeface="+mn-lt"/>
                        </a:rPr>
                        <a:t> Follow-up</a:t>
                      </a:r>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pPr algn="ctr" fontAlgn="b"/>
                      <a:r>
                        <a:rPr lang="en-US" sz="1800" b="0" i="0" u="none" strike="noStrike" dirty="0" smtClean="0">
                          <a:solidFill>
                            <a:srgbClr val="002060"/>
                          </a:solidFill>
                          <a:effectLst/>
                          <a:latin typeface="+mn-lt"/>
                        </a:rPr>
                        <a:t>48.6%</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789161602"/>
                  </a:ext>
                </a:extLst>
              </a:tr>
              <a:tr h="274320">
                <a:tc>
                  <a:txBody>
                    <a:bodyPr/>
                    <a:lstStyle/>
                    <a:p>
                      <a:pPr algn="l" fontAlgn="b"/>
                      <a:r>
                        <a:rPr lang="en-US" sz="1800" u="none" strike="noStrike" dirty="0" smtClean="0">
                          <a:solidFill>
                            <a:srgbClr val="002060"/>
                          </a:solidFill>
                          <a:effectLst/>
                          <a:latin typeface="+mn-lt"/>
                        </a:rPr>
                        <a:t> Performed a chart review</a:t>
                      </a:r>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algn="ctr" fontAlgn="b"/>
                      <a:r>
                        <a:rPr lang="en-US" sz="1800" b="0" i="0" u="none" strike="noStrike" dirty="0" smtClean="0">
                          <a:solidFill>
                            <a:srgbClr val="002060"/>
                          </a:solidFill>
                          <a:effectLst/>
                          <a:latin typeface="+mn-lt"/>
                        </a:rPr>
                        <a:t>19.9%</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2468036870"/>
                  </a:ext>
                </a:extLst>
              </a:tr>
              <a:tr h="563145">
                <a:tc>
                  <a:txBody>
                    <a:bodyPr/>
                    <a:lstStyle/>
                    <a:p>
                      <a:pPr algn="l" fontAlgn="b"/>
                      <a:r>
                        <a:rPr lang="en-US" sz="1800" u="none" strike="noStrike" dirty="0" smtClean="0">
                          <a:solidFill>
                            <a:srgbClr val="002060"/>
                          </a:solidFill>
                          <a:effectLst/>
                          <a:latin typeface="+mn-lt"/>
                        </a:rPr>
                        <a:t> Reviewed Records / Lab  </a:t>
                      </a:r>
                    </a:p>
                    <a:p>
                      <a:pPr algn="l" fontAlgn="b"/>
                      <a:r>
                        <a:rPr lang="en-US" sz="1800" u="none" strike="noStrike" dirty="0" smtClean="0">
                          <a:solidFill>
                            <a:srgbClr val="002060"/>
                          </a:solidFill>
                          <a:effectLst/>
                          <a:latin typeface="+mn-lt"/>
                        </a:rPr>
                        <a:t> Reports</a:t>
                      </a:r>
                      <a:endParaRPr lang="en-US" sz="14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smtClean="0">
                          <a:solidFill>
                            <a:srgbClr val="002060"/>
                          </a:solidFill>
                          <a:effectLst/>
                          <a:latin typeface="+mn-lt"/>
                        </a:rPr>
                        <a:t>17.5%</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92243146"/>
                  </a:ext>
                </a:extLst>
              </a:tr>
            </a:tbl>
          </a:graphicData>
        </a:graphic>
      </p:graphicFrame>
      <p:sp>
        <p:nvSpPr>
          <p:cNvPr id="10" name="TextBox 9"/>
          <p:cNvSpPr txBox="1"/>
          <p:nvPr/>
        </p:nvSpPr>
        <p:spPr>
          <a:xfrm>
            <a:off x="447646" y="3431280"/>
            <a:ext cx="4754879" cy="646331"/>
          </a:xfrm>
          <a:prstGeom prst="rect">
            <a:avLst/>
          </a:prstGeom>
          <a:noFill/>
        </p:spPr>
        <p:txBody>
          <a:bodyPr wrap="square" rtlCol="0">
            <a:spAutoFit/>
          </a:bodyPr>
          <a:lstStyle/>
          <a:p>
            <a:pPr algn="ctr"/>
            <a:r>
              <a:rPr lang="en-US" b="1" dirty="0" smtClean="0">
                <a:solidFill>
                  <a:srgbClr val="002060"/>
                </a:solidFill>
              </a:rPr>
              <a:t>Coordination Activities For </a:t>
            </a:r>
            <a:r>
              <a:rPr lang="en-US" b="1" u="sng" dirty="0" smtClean="0">
                <a:solidFill>
                  <a:srgbClr val="C00000"/>
                </a:solidFill>
              </a:rPr>
              <a:t>Intense</a:t>
            </a:r>
            <a:r>
              <a:rPr lang="en-US" b="1" dirty="0" smtClean="0">
                <a:solidFill>
                  <a:srgbClr val="002060"/>
                </a:solidFill>
              </a:rPr>
              <a:t> Medical Complexity</a:t>
            </a:r>
            <a:endParaRPr lang="en-US" dirty="0">
              <a:solidFill>
                <a:srgbClr val="002060"/>
              </a:solidFill>
            </a:endParaRPr>
          </a:p>
        </p:txBody>
      </p:sp>
      <p:sp>
        <p:nvSpPr>
          <p:cNvPr id="11" name="TextBox 10"/>
          <p:cNvSpPr txBox="1"/>
          <p:nvPr/>
        </p:nvSpPr>
        <p:spPr>
          <a:xfrm>
            <a:off x="5996150" y="1482736"/>
            <a:ext cx="4754879" cy="646331"/>
          </a:xfrm>
          <a:prstGeom prst="rect">
            <a:avLst/>
          </a:prstGeom>
          <a:noFill/>
        </p:spPr>
        <p:txBody>
          <a:bodyPr wrap="square" rtlCol="0">
            <a:spAutoFit/>
          </a:bodyPr>
          <a:lstStyle/>
          <a:p>
            <a:pPr algn="ctr"/>
            <a:r>
              <a:rPr lang="en-US" b="1" dirty="0" smtClean="0">
                <a:solidFill>
                  <a:srgbClr val="002060"/>
                </a:solidFill>
              </a:rPr>
              <a:t>Coordination Activities For </a:t>
            </a:r>
            <a:r>
              <a:rPr lang="en-US" b="1" u="sng" dirty="0" smtClean="0">
                <a:solidFill>
                  <a:srgbClr val="C00000"/>
                </a:solidFill>
              </a:rPr>
              <a:t>Moderate</a:t>
            </a:r>
            <a:r>
              <a:rPr lang="en-US" b="1" dirty="0" smtClean="0">
                <a:solidFill>
                  <a:srgbClr val="002060"/>
                </a:solidFill>
              </a:rPr>
              <a:t> Medical Complexity</a:t>
            </a:r>
            <a:endParaRPr lang="en-US" dirty="0">
              <a:solidFill>
                <a:srgbClr val="002060"/>
              </a:solidFill>
            </a:endParaRPr>
          </a:p>
        </p:txBody>
      </p:sp>
    </p:spTree>
    <p:extLst>
      <p:ext uri="{BB962C8B-B14F-4D97-AF65-F5344CB8AC3E}">
        <p14:creationId xmlns:p14="http://schemas.microsoft.com/office/powerpoint/2010/main" val="2218400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874" y="273009"/>
            <a:ext cx="11652069" cy="812356"/>
          </a:xfrm>
        </p:spPr>
        <p:txBody>
          <a:bodyPr>
            <a:noAutofit/>
          </a:bodyPr>
          <a:lstStyle/>
          <a:p>
            <a:pPr marL="457200" indent="-457200">
              <a:lnSpc>
                <a:spcPct val="100000"/>
              </a:lnSpc>
              <a:buFont typeface="Wingdings" panose="05000000000000000000" pitchFamily="2" charset="2"/>
              <a:buChar char="§"/>
            </a:pPr>
            <a:r>
              <a:rPr lang="en-US" sz="2400" dirty="0" smtClean="0">
                <a:solidFill>
                  <a:srgbClr val="002060"/>
                </a:solidFill>
              </a:rPr>
              <a:t>Top Two Activities Were the Same for all Levels of Social Intensity and Focused on Health-Related Issues</a:t>
            </a:r>
            <a:endParaRPr lang="en-US" sz="2400" dirty="0">
              <a:solidFill>
                <a:srgbClr val="FF0000"/>
              </a:solidFill>
            </a:endParaRPr>
          </a:p>
        </p:txBody>
      </p:sp>
      <p:cxnSp>
        <p:nvCxnSpPr>
          <p:cNvPr id="4" name="Straight Connector 3"/>
          <p:cNvCxnSpPr/>
          <p:nvPr/>
        </p:nvCxnSpPr>
        <p:spPr>
          <a:xfrm>
            <a:off x="535874" y="1230823"/>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2645019053"/>
              </p:ext>
            </p:extLst>
          </p:nvPr>
        </p:nvGraphicFramePr>
        <p:xfrm>
          <a:off x="1932322" y="2483573"/>
          <a:ext cx="8229600" cy="1373780"/>
        </p:xfrm>
        <a:graphic>
          <a:graphicData uri="http://schemas.openxmlformats.org/drawingml/2006/table">
            <a:tbl>
              <a:tblPr>
                <a:tableStyleId>{5C22544A-7EE6-4342-B048-85BDC9FD1C3A}</a:tableStyleId>
              </a:tblPr>
              <a:tblGrid>
                <a:gridCol w="2743200">
                  <a:extLst>
                    <a:ext uri="{9D8B030D-6E8A-4147-A177-3AD203B41FA5}">
                      <a16:colId xmlns:a16="http://schemas.microsoft.com/office/drawing/2014/main" val="3105349531"/>
                    </a:ext>
                  </a:extLst>
                </a:gridCol>
                <a:gridCol w="1371600">
                  <a:extLst>
                    <a:ext uri="{9D8B030D-6E8A-4147-A177-3AD203B41FA5}">
                      <a16:colId xmlns:a16="http://schemas.microsoft.com/office/drawing/2014/main" val="3568449745"/>
                    </a:ext>
                  </a:extLst>
                </a:gridCol>
                <a:gridCol w="1371600">
                  <a:extLst>
                    <a:ext uri="{9D8B030D-6E8A-4147-A177-3AD203B41FA5}">
                      <a16:colId xmlns:a16="http://schemas.microsoft.com/office/drawing/2014/main" val="1844142406"/>
                    </a:ext>
                  </a:extLst>
                </a:gridCol>
                <a:gridCol w="1371600">
                  <a:extLst>
                    <a:ext uri="{9D8B030D-6E8A-4147-A177-3AD203B41FA5}">
                      <a16:colId xmlns:a16="http://schemas.microsoft.com/office/drawing/2014/main" val="1024148386"/>
                    </a:ext>
                  </a:extLst>
                </a:gridCol>
                <a:gridCol w="1371600">
                  <a:extLst>
                    <a:ext uri="{9D8B030D-6E8A-4147-A177-3AD203B41FA5}">
                      <a16:colId xmlns:a16="http://schemas.microsoft.com/office/drawing/2014/main" val="3002564516"/>
                    </a:ext>
                  </a:extLst>
                </a:gridCol>
              </a:tblGrid>
              <a:tr h="313510">
                <a:tc rowSpan="2">
                  <a:txBody>
                    <a:bodyPr/>
                    <a:lstStyle/>
                    <a:p>
                      <a:pPr algn="ctr" fontAlgn="b"/>
                      <a:r>
                        <a:rPr lang="en-US" sz="1800" b="0" i="0" u="none" strike="noStrike" dirty="0" smtClean="0">
                          <a:solidFill>
                            <a:srgbClr val="002060"/>
                          </a:solidFill>
                          <a:effectLst/>
                          <a:latin typeface="+mn-lt"/>
                        </a:rPr>
                        <a:t>Activity</a:t>
                      </a:r>
                    </a:p>
                  </a:txBody>
                  <a:tcPr marL="7620" marR="7620" marT="762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gridSpan="4">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2060"/>
                          </a:solidFill>
                          <a:effectLst/>
                          <a:latin typeface="+mn-lt"/>
                        </a:rPr>
                        <a:t>% of Cases </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hMerge="1">
                  <a:txBody>
                    <a:bodyPr/>
                    <a:lstStyle/>
                    <a:p>
                      <a:pPr algn="ctr" fontAlgn="b"/>
                      <a:endParaRPr lang="en-US" sz="1800" b="0" i="0" u="none" strike="noStrike" dirty="0">
                        <a:solidFill>
                          <a:srgbClr val="002060"/>
                        </a:solidFill>
                        <a:effectLst/>
                        <a:latin typeface="+mn-lt"/>
                      </a:endParaRPr>
                    </a:p>
                  </a:txBody>
                  <a:tcPr marL="7620" marR="7620" marT="7620" marB="0">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fontAlgn="b"/>
                      <a:endParaRPr lang="en-US" sz="1800" b="0" i="0" u="none" strike="noStrike" dirty="0">
                        <a:solidFill>
                          <a:srgbClr val="002060"/>
                        </a:solidFill>
                        <a:effectLst/>
                        <a:latin typeface="+mn-lt"/>
                      </a:endParaRPr>
                    </a:p>
                  </a:txBody>
                  <a:tcPr marL="7620" marR="7620" marT="7620" marB="0">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fontAlgn="b"/>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615376773"/>
                  </a:ext>
                </a:extLst>
              </a:tr>
              <a:tr h="313510">
                <a:tc vMerge="1">
                  <a:txBody>
                    <a:bodyPr/>
                    <a:lstStyle/>
                    <a:p>
                      <a:pPr algn="ctr" fontAlgn="b"/>
                      <a:endParaRPr lang="en-US" sz="1800" b="0" i="0" u="none" strike="noStrike" dirty="0" smtClean="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None</a:t>
                      </a:r>
                      <a:endParaRPr lang="en-US" sz="1800" b="0" i="0" u="none" strike="noStrike" dirty="0">
                        <a:solidFill>
                          <a:srgbClr val="002060"/>
                        </a:solidFill>
                        <a:effectLst/>
                        <a:latin typeface="+mn-lt"/>
                      </a:endParaRPr>
                    </a:p>
                  </a:txBody>
                  <a:tcPr marL="7620" marR="7620" marT="7620" marB="0">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Mild</a:t>
                      </a:r>
                      <a:endParaRPr lang="en-US" sz="1800" b="0" i="0" u="none" strike="noStrike" dirty="0">
                        <a:solidFill>
                          <a:srgbClr val="002060"/>
                        </a:solidFill>
                        <a:effectLst/>
                        <a:latin typeface="+mn-lt"/>
                      </a:endParaRPr>
                    </a:p>
                  </a:txBody>
                  <a:tcPr marL="7620" marR="7620" marT="7620" marB="0">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Moderate</a:t>
                      </a:r>
                      <a:endParaRPr lang="en-US" sz="1800" b="0" i="0" u="none" strike="noStrike" dirty="0">
                        <a:solidFill>
                          <a:srgbClr val="002060"/>
                        </a:solidFill>
                        <a:effectLst/>
                        <a:latin typeface="+mn-lt"/>
                      </a:endParaRPr>
                    </a:p>
                  </a:txBody>
                  <a:tcPr marL="7620" marR="7620" marT="7620" marB="0">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Intense</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6929564"/>
                  </a:ext>
                </a:extLst>
              </a:tr>
              <a:tr h="281205">
                <a:tc>
                  <a:txBody>
                    <a:bodyPr/>
                    <a:lstStyle/>
                    <a:p>
                      <a:pPr algn="l" fontAlgn="b"/>
                      <a:r>
                        <a:rPr lang="en-US" sz="1800" b="0" i="0" u="none" strike="noStrike" dirty="0" smtClean="0">
                          <a:solidFill>
                            <a:srgbClr val="002060"/>
                          </a:solidFill>
                          <a:effectLst/>
                          <a:latin typeface="+mn-lt"/>
                        </a:rPr>
                        <a:t> Coordinated Health Care</a:t>
                      </a:r>
                    </a:p>
                    <a:p>
                      <a:pPr algn="l" fontAlgn="b"/>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46.4%</a:t>
                      </a:r>
                      <a:endParaRPr lang="en-US" sz="1800" b="0" i="0" u="none" strike="noStrike" dirty="0">
                        <a:solidFill>
                          <a:srgbClr val="002060"/>
                        </a:solidFill>
                        <a:effectLst/>
                        <a:latin typeface="+mn-lt"/>
                      </a:endParaRPr>
                    </a:p>
                  </a:txBody>
                  <a:tcPr marL="7620" marR="7620" marT="7620" marB="0">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55%</a:t>
                      </a:r>
                      <a:endParaRPr lang="en-US" sz="1800" b="0" i="0" u="none" strike="noStrike" dirty="0">
                        <a:solidFill>
                          <a:srgbClr val="002060"/>
                        </a:solidFill>
                        <a:effectLst/>
                        <a:latin typeface="+mn-lt"/>
                      </a:endParaRPr>
                    </a:p>
                  </a:txBody>
                  <a:tcPr marL="7620" marR="7620" marT="7620" marB="0">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51.4%</a:t>
                      </a:r>
                      <a:endParaRPr lang="en-US" sz="1800" b="0" i="0" u="none" strike="noStrike" dirty="0">
                        <a:solidFill>
                          <a:srgbClr val="002060"/>
                        </a:solidFill>
                        <a:effectLst/>
                        <a:latin typeface="+mn-lt"/>
                      </a:endParaRPr>
                    </a:p>
                  </a:txBody>
                  <a:tcPr marL="7620" marR="7620" marT="7620" marB="0">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54.3%</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02789861"/>
                  </a:ext>
                </a:extLst>
              </a:tr>
              <a:tr h="274320">
                <a:tc>
                  <a:txBody>
                    <a:bodyPr/>
                    <a:lstStyle/>
                    <a:p>
                      <a:pPr algn="l" fontAlgn="b"/>
                      <a:r>
                        <a:rPr lang="en-US" sz="1800" u="none" strike="noStrike" dirty="0" smtClean="0">
                          <a:solidFill>
                            <a:srgbClr val="002060"/>
                          </a:solidFill>
                          <a:effectLst/>
                          <a:latin typeface="+mn-lt"/>
                        </a:rPr>
                        <a:t> Follow-up</a:t>
                      </a:r>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41.7%</a:t>
                      </a:r>
                      <a:endParaRPr lang="en-US" sz="1800" b="0" i="0" u="none" strike="noStrike" dirty="0">
                        <a:solidFill>
                          <a:srgbClr val="002060"/>
                        </a:solidFill>
                        <a:effectLst/>
                        <a:latin typeface="+mn-lt"/>
                      </a:endParaRPr>
                    </a:p>
                  </a:txBody>
                  <a:tcPr marL="7620" marR="7620" marT="7620" marB="0">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33.2%</a:t>
                      </a:r>
                      <a:endParaRPr lang="en-US" sz="1800" b="0" i="0" u="none" strike="noStrike" dirty="0">
                        <a:solidFill>
                          <a:srgbClr val="002060"/>
                        </a:solidFill>
                        <a:effectLst/>
                        <a:latin typeface="+mn-lt"/>
                      </a:endParaRPr>
                    </a:p>
                  </a:txBody>
                  <a:tcPr marL="7620" marR="7620" marT="7620" marB="0">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48.5%</a:t>
                      </a:r>
                      <a:endParaRPr lang="en-US" sz="1800" b="0" i="0" u="none" strike="noStrike" dirty="0">
                        <a:solidFill>
                          <a:srgbClr val="002060"/>
                        </a:solidFill>
                        <a:effectLst/>
                        <a:latin typeface="+mn-lt"/>
                      </a:endParaRPr>
                    </a:p>
                  </a:txBody>
                  <a:tcPr marL="7620" marR="7620" marT="7620" marB="0">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47.7%</a:t>
                      </a:r>
                      <a:endParaRPr lang="en-US" sz="1800" b="0" i="0" u="none" strike="noStrike" dirty="0">
                        <a:solidFill>
                          <a:srgbClr val="002060"/>
                        </a:solidFill>
                        <a:effectLst/>
                        <a:latin typeface="+mn-lt"/>
                      </a:endParaRPr>
                    </a:p>
                  </a:txBody>
                  <a:tcPr marL="7620" marR="7620" marT="7620" marB="0">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789161602"/>
                  </a:ext>
                </a:extLst>
              </a:tr>
            </a:tbl>
          </a:graphicData>
        </a:graphic>
      </p:graphicFrame>
    </p:spTree>
    <p:extLst>
      <p:ext uri="{BB962C8B-B14F-4D97-AF65-F5344CB8AC3E}">
        <p14:creationId xmlns:p14="http://schemas.microsoft.com/office/powerpoint/2010/main" val="33517220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874" y="273009"/>
            <a:ext cx="11652069" cy="812356"/>
          </a:xfrm>
        </p:spPr>
        <p:txBody>
          <a:bodyPr>
            <a:noAutofit/>
          </a:bodyPr>
          <a:lstStyle/>
          <a:p>
            <a:pPr marL="457200" indent="-457200">
              <a:lnSpc>
                <a:spcPct val="100000"/>
              </a:lnSpc>
              <a:buFont typeface="Wingdings" panose="05000000000000000000" pitchFamily="2" charset="2"/>
              <a:buChar char="§"/>
            </a:pPr>
            <a:r>
              <a:rPr lang="en-US" sz="2400" dirty="0" smtClean="0">
                <a:solidFill>
                  <a:srgbClr val="002060"/>
                </a:solidFill>
              </a:rPr>
              <a:t>Primary Communication Targets Were the Family, Other CMS Social Workers or Supervisors and Specialty Health Providers </a:t>
            </a:r>
            <a:endParaRPr lang="en-US" sz="2400" dirty="0">
              <a:solidFill>
                <a:srgbClr val="FF0000"/>
              </a:solidFill>
            </a:endParaRPr>
          </a:p>
        </p:txBody>
      </p:sp>
      <p:cxnSp>
        <p:nvCxnSpPr>
          <p:cNvPr id="4" name="Straight Connector 3"/>
          <p:cNvCxnSpPr/>
          <p:nvPr/>
        </p:nvCxnSpPr>
        <p:spPr>
          <a:xfrm>
            <a:off x="535874" y="1078515"/>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graphicFrame>
        <p:nvGraphicFramePr>
          <p:cNvPr id="6" name="Chart 5"/>
          <p:cNvGraphicFramePr>
            <a:graphicFrameLocks noGrp="1"/>
          </p:cNvGraphicFramePr>
          <p:nvPr>
            <p:extLst>
              <p:ext uri="{D42A27DB-BD31-4B8C-83A1-F6EECF244321}">
                <p14:modId xmlns:p14="http://schemas.microsoft.com/office/powerpoint/2010/main" val="3687490570"/>
              </p:ext>
            </p:extLst>
          </p:nvPr>
        </p:nvGraphicFramePr>
        <p:xfrm>
          <a:off x="2473234" y="1085365"/>
          <a:ext cx="6975566" cy="48625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9190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31" y="254755"/>
            <a:ext cx="11652069" cy="551099"/>
          </a:xfrm>
        </p:spPr>
        <p:txBody>
          <a:bodyPr>
            <a:noAutofit/>
          </a:bodyPr>
          <a:lstStyle/>
          <a:p>
            <a:pPr marL="457200" indent="-457200">
              <a:lnSpc>
                <a:spcPct val="100000"/>
              </a:lnSpc>
              <a:buFont typeface="Wingdings" panose="05000000000000000000" pitchFamily="2" charset="2"/>
              <a:buChar char="§"/>
            </a:pPr>
            <a:r>
              <a:rPr lang="en-US" sz="2400" dirty="0" smtClean="0">
                <a:solidFill>
                  <a:srgbClr val="002060"/>
                </a:solidFill>
              </a:rPr>
              <a:t>Both HCB and Medical Settings Had Similar Communication Methods Analysis</a:t>
            </a:r>
            <a:endParaRPr lang="en-US" sz="2400" dirty="0">
              <a:solidFill>
                <a:srgbClr val="FF0000"/>
              </a:solidFill>
            </a:endParaRPr>
          </a:p>
        </p:txBody>
      </p:sp>
      <p:cxnSp>
        <p:nvCxnSpPr>
          <p:cNvPr id="4" name="Straight Connector 3"/>
          <p:cNvCxnSpPr/>
          <p:nvPr/>
        </p:nvCxnSpPr>
        <p:spPr>
          <a:xfrm>
            <a:off x="539931" y="905399"/>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graphicFrame>
        <p:nvGraphicFramePr>
          <p:cNvPr id="5" name="Chart 4"/>
          <p:cNvGraphicFramePr>
            <a:graphicFrameLocks noGrp="1"/>
          </p:cNvGraphicFramePr>
          <p:nvPr>
            <p:extLst>
              <p:ext uri="{D42A27DB-BD31-4B8C-83A1-F6EECF244321}">
                <p14:modId xmlns:p14="http://schemas.microsoft.com/office/powerpoint/2010/main" val="964717137"/>
              </p:ext>
            </p:extLst>
          </p:nvPr>
        </p:nvGraphicFramePr>
        <p:xfrm>
          <a:off x="646546" y="1468581"/>
          <a:ext cx="6345382" cy="480325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271658" y="2569028"/>
            <a:ext cx="4476205" cy="1754326"/>
          </a:xfrm>
          <a:prstGeom prst="rect">
            <a:avLst/>
          </a:prstGeom>
          <a:noFill/>
        </p:spPr>
        <p:txBody>
          <a:bodyPr wrap="square" rtlCol="0">
            <a:spAutoFit/>
          </a:bodyPr>
          <a:lstStyle/>
          <a:p>
            <a:r>
              <a:rPr lang="en-US" dirty="0" smtClean="0">
                <a:solidFill>
                  <a:srgbClr val="002060"/>
                </a:solidFill>
              </a:rPr>
              <a:t>In a study of care coordination in a general pediatric practice, 53% of contacts by care coordinators were by telephone. </a:t>
            </a:r>
          </a:p>
          <a:p>
            <a:endParaRPr lang="en-US" dirty="0">
              <a:solidFill>
                <a:srgbClr val="002060"/>
              </a:solidFill>
            </a:endParaRPr>
          </a:p>
          <a:p>
            <a:pPr algn="r"/>
            <a:r>
              <a:rPr lang="en-US" sz="1400" dirty="0" err="1" smtClean="0">
                <a:solidFill>
                  <a:srgbClr val="002060"/>
                </a:solidFill>
              </a:rPr>
              <a:t>Antonelli</a:t>
            </a:r>
            <a:r>
              <a:rPr lang="en-US" sz="1400" dirty="0" smtClean="0">
                <a:solidFill>
                  <a:srgbClr val="002060"/>
                </a:solidFill>
              </a:rPr>
              <a:t> &amp; </a:t>
            </a:r>
            <a:r>
              <a:rPr lang="en-US" sz="1400" dirty="0" err="1" smtClean="0">
                <a:solidFill>
                  <a:srgbClr val="002060"/>
                </a:solidFill>
              </a:rPr>
              <a:t>Antonelli</a:t>
            </a:r>
            <a:r>
              <a:rPr lang="en-US" sz="1400" dirty="0" smtClean="0">
                <a:solidFill>
                  <a:srgbClr val="002060"/>
                </a:solidFill>
              </a:rPr>
              <a:t>, 2004 </a:t>
            </a:r>
            <a:endParaRPr lang="en-US" sz="1400" dirty="0">
              <a:solidFill>
                <a:srgbClr val="002060"/>
              </a:solidFill>
            </a:endParaRPr>
          </a:p>
        </p:txBody>
      </p:sp>
      <p:sp>
        <p:nvSpPr>
          <p:cNvPr id="6" name="TextBox 5"/>
          <p:cNvSpPr txBox="1"/>
          <p:nvPr/>
        </p:nvSpPr>
        <p:spPr>
          <a:xfrm>
            <a:off x="1388094" y="1083670"/>
            <a:ext cx="5883564" cy="369332"/>
          </a:xfrm>
          <a:prstGeom prst="rect">
            <a:avLst/>
          </a:prstGeom>
          <a:noFill/>
        </p:spPr>
        <p:txBody>
          <a:bodyPr wrap="square" rtlCol="0">
            <a:spAutoFit/>
          </a:bodyPr>
          <a:lstStyle/>
          <a:p>
            <a:r>
              <a:rPr lang="en-US" b="1" dirty="0" smtClean="0">
                <a:solidFill>
                  <a:srgbClr val="002060"/>
                </a:solidFill>
              </a:rPr>
              <a:t>Communication Patterns of Care Coordinators</a:t>
            </a:r>
            <a:endParaRPr lang="en-US" b="1" dirty="0">
              <a:solidFill>
                <a:srgbClr val="002060"/>
              </a:solidFill>
            </a:endParaRPr>
          </a:p>
        </p:txBody>
      </p:sp>
    </p:spTree>
    <p:extLst>
      <p:ext uri="{BB962C8B-B14F-4D97-AF65-F5344CB8AC3E}">
        <p14:creationId xmlns:p14="http://schemas.microsoft.com/office/powerpoint/2010/main" val="662542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874" y="273009"/>
            <a:ext cx="11652069" cy="812356"/>
          </a:xfrm>
        </p:spPr>
        <p:txBody>
          <a:bodyPr>
            <a:noAutofit/>
          </a:bodyPr>
          <a:lstStyle/>
          <a:p>
            <a:pPr marL="457200" indent="-457200">
              <a:lnSpc>
                <a:spcPct val="100000"/>
              </a:lnSpc>
              <a:buFont typeface="Wingdings" panose="05000000000000000000" pitchFamily="2" charset="2"/>
              <a:buChar char="§"/>
            </a:pPr>
            <a:r>
              <a:rPr lang="en-US" sz="2400" dirty="0" smtClean="0">
                <a:solidFill>
                  <a:srgbClr val="002060"/>
                </a:solidFill>
              </a:rPr>
              <a:t>Nearly Half of all Outcomes are “Pending”, Reaffirming the Ongoing Nature of Care Coordination</a:t>
            </a:r>
            <a:endParaRPr lang="en-US" sz="2400" dirty="0">
              <a:solidFill>
                <a:srgbClr val="FF0000"/>
              </a:solidFill>
            </a:endParaRPr>
          </a:p>
        </p:txBody>
      </p:sp>
      <p:cxnSp>
        <p:nvCxnSpPr>
          <p:cNvPr id="4" name="Straight Connector 3"/>
          <p:cNvCxnSpPr/>
          <p:nvPr/>
        </p:nvCxnSpPr>
        <p:spPr>
          <a:xfrm>
            <a:off x="535874" y="1085365"/>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graphicFrame>
        <p:nvGraphicFramePr>
          <p:cNvPr id="5" name="Chart 4"/>
          <p:cNvGraphicFramePr>
            <a:graphicFrameLocks noGrp="1"/>
          </p:cNvGraphicFramePr>
          <p:nvPr>
            <p:extLst>
              <p:ext uri="{D42A27DB-BD31-4B8C-83A1-F6EECF244321}">
                <p14:modId xmlns:p14="http://schemas.microsoft.com/office/powerpoint/2010/main" val="342963142"/>
              </p:ext>
            </p:extLst>
          </p:nvPr>
        </p:nvGraphicFramePr>
        <p:xfrm>
          <a:off x="3588962" y="1708604"/>
          <a:ext cx="5545892" cy="443812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454400" y="1339272"/>
            <a:ext cx="6326909" cy="369332"/>
          </a:xfrm>
          <a:prstGeom prst="rect">
            <a:avLst/>
          </a:prstGeom>
          <a:noFill/>
        </p:spPr>
        <p:txBody>
          <a:bodyPr wrap="square" rtlCol="0">
            <a:spAutoFit/>
          </a:bodyPr>
          <a:lstStyle/>
          <a:p>
            <a:r>
              <a:rPr lang="en-US" b="1" dirty="0" smtClean="0">
                <a:solidFill>
                  <a:srgbClr val="002060"/>
                </a:solidFill>
              </a:rPr>
              <a:t>Care Coordination Involves Recurring Issues</a:t>
            </a:r>
            <a:endParaRPr lang="en-US" b="1" dirty="0">
              <a:solidFill>
                <a:srgbClr val="002060"/>
              </a:solidFill>
            </a:endParaRPr>
          </a:p>
        </p:txBody>
      </p:sp>
    </p:spTree>
    <p:extLst>
      <p:ext uri="{BB962C8B-B14F-4D97-AF65-F5344CB8AC3E}">
        <p14:creationId xmlns:p14="http://schemas.microsoft.com/office/powerpoint/2010/main" val="1275922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389" y="139502"/>
            <a:ext cx="10058400" cy="639632"/>
          </a:xfrm>
        </p:spPr>
        <p:txBody>
          <a:bodyPr>
            <a:normAutofit/>
          </a:bodyPr>
          <a:lstStyle/>
          <a:p>
            <a:pPr marL="342900" indent="-342900">
              <a:buFont typeface="Wingdings" panose="05000000000000000000" pitchFamily="2" charset="2"/>
              <a:buChar char="§"/>
            </a:pPr>
            <a:r>
              <a:rPr lang="en-US" sz="2400" dirty="0" smtClean="0">
                <a:solidFill>
                  <a:srgbClr val="002060"/>
                </a:solidFill>
              </a:rPr>
              <a:t>Care Coordination is Similar Across Regions</a:t>
            </a:r>
            <a:endParaRPr lang="en-US" sz="2400" dirty="0">
              <a:solidFill>
                <a:srgbClr val="002060"/>
              </a:solidFill>
            </a:endParaRPr>
          </a:p>
        </p:txBody>
      </p:sp>
      <p:sp>
        <p:nvSpPr>
          <p:cNvPr id="3" name="Content Placeholder 2"/>
          <p:cNvSpPr>
            <a:spLocks noGrp="1"/>
          </p:cNvSpPr>
          <p:nvPr>
            <p:ph idx="1"/>
          </p:nvPr>
        </p:nvSpPr>
        <p:spPr>
          <a:xfrm>
            <a:off x="515389" y="1313411"/>
            <a:ext cx="10640291" cy="4555683"/>
          </a:xfrm>
        </p:spPr>
        <p:txBody>
          <a:bodyPr/>
          <a:lstStyle/>
          <a:p>
            <a:pPr>
              <a:buFont typeface="Wingdings" panose="05000000000000000000" pitchFamily="2" charset="2"/>
              <a:buChar char="§"/>
            </a:pPr>
            <a:r>
              <a:rPr lang="en-US" sz="2400" dirty="0"/>
              <a:t> </a:t>
            </a:r>
            <a:r>
              <a:rPr lang="en-US" sz="2400" dirty="0" smtClean="0">
                <a:solidFill>
                  <a:srgbClr val="002060"/>
                </a:solidFill>
              </a:rPr>
              <a:t>Encounter times:</a:t>
            </a:r>
          </a:p>
          <a:p>
            <a:pPr lvl="1">
              <a:buFont typeface="Wingdings" panose="05000000000000000000" pitchFamily="2" charset="2"/>
              <a:buChar char="§"/>
            </a:pPr>
            <a:r>
              <a:rPr lang="en-US" sz="2200" dirty="0">
                <a:solidFill>
                  <a:srgbClr val="002060"/>
                </a:solidFill>
              </a:rPr>
              <a:t>R</a:t>
            </a:r>
            <a:r>
              <a:rPr lang="en-US" sz="2200" dirty="0" smtClean="0">
                <a:solidFill>
                  <a:srgbClr val="002060"/>
                </a:solidFill>
              </a:rPr>
              <a:t>egions have relatively similar encounter time distributions</a:t>
            </a:r>
          </a:p>
          <a:p>
            <a:pPr lvl="2">
              <a:buFont typeface="Wingdings" panose="05000000000000000000" pitchFamily="2" charset="2"/>
              <a:buChar char="§"/>
            </a:pPr>
            <a:r>
              <a:rPr lang="en-US" sz="1800" dirty="0" smtClean="0">
                <a:solidFill>
                  <a:srgbClr val="002060"/>
                </a:solidFill>
              </a:rPr>
              <a:t>Metro’s encounters seldom last less that 15 minutes (8% of all encounters) and have a high proportion of 15-19 minute encounters (53%) compared to other regions.</a:t>
            </a:r>
          </a:p>
          <a:p>
            <a:pPr lvl="2">
              <a:buFont typeface="Wingdings" panose="05000000000000000000" pitchFamily="2" charset="2"/>
              <a:buChar char="§"/>
            </a:pPr>
            <a:r>
              <a:rPr lang="en-US" sz="1800" dirty="0" smtClean="0">
                <a:solidFill>
                  <a:srgbClr val="002060"/>
                </a:solidFill>
              </a:rPr>
              <a:t>SW has lowest rate over &gt;1 hour encounters (3%)</a:t>
            </a:r>
          </a:p>
          <a:p>
            <a:pPr>
              <a:buFont typeface="Wingdings" panose="05000000000000000000" pitchFamily="2" charset="2"/>
              <a:buChar char="§"/>
            </a:pPr>
            <a:r>
              <a:rPr lang="en-US" sz="2200" dirty="0" smtClean="0">
                <a:solidFill>
                  <a:srgbClr val="002060"/>
                </a:solidFill>
              </a:rPr>
              <a:t> </a:t>
            </a:r>
            <a:r>
              <a:rPr lang="en-US" sz="2400" dirty="0" smtClean="0">
                <a:solidFill>
                  <a:srgbClr val="002060"/>
                </a:solidFill>
              </a:rPr>
              <a:t>Medical and Family/Social complexities;</a:t>
            </a:r>
          </a:p>
          <a:p>
            <a:pPr lvl="1">
              <a:buFont typeface="Wingdings" panose="05000000000000000000" pitchFamily="2" charset="2"/>
              <a:buChar char="§"/>
            </a:pPr>
            <a:r>
              <a:rPr lang="en-US" sz="2200" dirty="0" smtClean="0">
                <a:solidFill>
                  <a:srgbClr val="002060"/>
                </a:solidFill>
              </a:rPr>
              <a:t>Each region has similar amounts of clients within the mild, moderate, and intense medical complexity levels.</a:t>
            </a:r>
          </a:p>
          <a:p>
            <a:pPr lvl="1">
              <a:buFont typeface="Wingdings" panose="05000000000000000000" pitchFamily="2" charset="2"/>
              <a:buChar char="§"/>
            </a:pPr>
            <a:r>
              <a:rPr lang="en-US" sz="2200" dirty="0" smtClean="0">
                <a:solidFill>
                  <a:srgbClr val="002060"/>
                </a:solidFill>
              </a:rPr>
              <a:t>Family/Social complexities differ slightly per region, with mild and moderate levels being most frequent amongst all regions.</a:t>
            </a:r>
          </a:p>
          <a:p>
            <a:pPr>
              <a:buFont typeface="Wingdings" panose="05000000000000000000" pitchFamily="2" charset="2"/>
              <a:buChar char="§"/>
            </a:pPr>
            <a:r>
              <a:rPr lang="en-US" sz="2400" dirty="0" smtClean="0">
                <a:solidFill>
                  <a:srgbClr val="002060"/>
                </a:solidFill>
              </a:rPr>
              <a:t>Similar Care Coordination within all regions with only slight variations (care coordination needs, activities, communication patterns).</a:t>
            </a:r>
            <a:endParaRPr lang="en-US" sz="2400" dirty="0"/>
          </a:p>
        </p:txBody>
      </p:sp>
      <p:cxnSp>
        <p:nvCxnSpPr>
          <p:cNvPr id="5" name="Straight Connector 4"/>
          <p:cNvCxnSpPr/>
          <p:nvPr/>
        </p:nvCxnSpPr>
        <p:spPr>
          <a:xfrm>
            <a:off x="283327" y="921456"/>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7650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9026"/>
            <a:ext cx="10058400" cy="580713"/>
          </a:xfrm>
        </p:spPr>
        <p:txBody>
          <a:bodyPr>
            <a:normAutofit/>
          </a:bodyPr>
          <a:lstStyle/>
          <a:p>
            <a:pPr marL="457200" indent="-457200">
              <a:lnSpc>
                <a:spcPct val="100000"/>
              </a:lnSpc>
              <a:buFont typeface="Wingdings" panose="05000000000000000000" pitchFamily="2" charset="2"/>
              <a:buChar char="§"/>
            </a:pPr>
            <a:r>
              <a:rPr lang="en-US" sz="3200" dirty="0" smtClean="0">
                <a:solidFill>
                  <a:srgbClr val="002060"/>
                </a:solidFill>
              </a:rPr>
              <a:t>Cost of Care Coordination: Why The Difference? </a:t>
            </a:r>
            <a:endParaRPr lang="en-US" sz="3200" dirty="0">
              <a:solidFill>
                <a:srgbClr val="002060"/>
              </a:solidFill>
            </a:endParaRPr>
          </a:p>
        </p:txBody>
      </p:sp>
      <p:cxnSp>
        <p:nvCxnSpPr>
          <p:cNvPr id="4" name="Straight Connector 3"/>
          <p:cNvCxnSpPr/>
          <p:nvPr/>
        </p:nvCxnSpPr>
        <p:spPr>
          <a:xfrm>
            <a:off x="535876" y="714185"/>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6" name="Content Placeholder 2"/>
          <p:cNvSpPr txBox="1">
            <a:spLocks/>
          </p:cNvSpPr>
          <p:nvPr/>
        </p:nvSpPr>
        <p:spPr>
          <a:xfrm>
            <a:off x="391886" y="853856"/>
            <a:ext cx="11469188" cy="1067307"/>
          </a:xfrm>
          <a:prstGeom prst="rect">
            <a:avLst/>
          </a:prstGeom>
        </p:spPr>
        <p:txBody>
          <a:bodyPr vert="horz" lIns="0" tIns="45720" rIns="0" bIns="45720" rtlCol="0">
            <a:norm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63550" indent="-463550">
              <a:buFont typeface="Wingdings" panose="05000000000000000000" pitchFamily="2" charset="2"/>
              <a:buChar char="§"/>
            </a:pPr>
            <a:r>
              <a:rPr lang="en-US" sz="2400" dirty="0" smtClean="0">
                <a:solidFill>
                  <a:srgbClr val="002060"/>
                </a:solidFill>
              </a:rPr>
              <a:t>Methodological difficulties in much prior care coordination work</a:t>
            </a:r>
          </a:p>
          <a:p>
            <a:pPr marL="457200" indent="-457200">
              <a:lnSpc>
                <a:spcPct val="110000"/>
              </a:lnSpc>
              <a:spcAft>
                <a:spcPts val="1200"/>
              </a:spcAft>
              <a:buFont typeface="Wingdings" panose="05000000000000000000" pitchFamily="2" charset="2"/>
              <a:buChar char="§"/>
            </a:pPr>
            <a:r>
              <a:rPr lang="en-US" sz="2400" dirty="0" smtClean="0">
                <a:solidFill>
                  <a:srgbClr val="002060"/>
                </a:solidFill>
              </a:rPr>
              <a:t>Cost avoidance study in coming months</a:t>
            </a:r>
          </a:p>
        </p:txBody>
      </p:sp>
      <p:graphicFrame>
        <p:nvGraphicFramePr>
          <p:cNvPr id="5" name="Table 4"/>
          <p:cNvGraphicFramePr>
            <a:graphicFrameLocks noGrp="1"/>
          </p:cNvGraphicFramePr>
          <p:nvPr>
            <p:extLst>
              <p:ext uri="{D42A27DB-BD31-4B8C-83A1-F6EECF244321}">
                <p14:modId xmlns:p14="http://schemas.microsoft.com/office/powerpoint/2010/main" val="2780898135"/>
              </p:ext>
            </p:extLst>
          </p:nvPr>
        </p:nvGraphicFramePr>
        <p:xfrm>
          <a:off x="642004" y="2506939"/>
          <a:ext cx="5303520" cy="2637610"/>
        </p:xfrm>
        <a:graphic>
          <a:graphicData uri="http://schemas.openxmlformats.org/drawingml/2006/table">
            <a:tbl>
              <a:tblPr>
                <a:tableStyleId>{5C22544A-7EE6-4342-B048-85BDC9FD1C3A}</a:tableStyleId>
              </a:tblPr>
              <a:tblGrid>
                <a:gridCol w="2743200">
                  <a:extLst>
                    <a:ext uri="{9D8B030D-6E8A-4147-A177-3AD203B41FA5}">
                      <a16:colId xmlns:a16="http://schemas.microsoft.com/office/drawing/2014/main" val="3105349531"/>
                    </a:ext>
                  </a:extLst>
                </a:gridCol>
                <a:gridCol w="1280160">
                  <a:extLst>
                    <a:ext uri="{9D8B030D-6E8A-4147-A177-3AD203B41FA5}">
                      <a16:colId xmlns:a16="http://schemas.microsoft.com/office/drawing/2014/main" val="3568449745"/>
                    </a:ext>
                  </a:extLst>
                </a:gridCol>
                <a:gridCol w="1280160">
                  <a:extLst>
                    <a:ext uri="{9D8B030D-6E8A-4147-A177-3AD203B41FA5}">
                      <a16:colId xmlns:a16="http://schemas.microsoft.com/office/drawing/2014/main" val="1844142406"/>
                    </a:ext>
                  </a:extLst>
                </a:gridCol>
              </a:tblGrid>
              <a:tr h="313510">
                <a:tc rowSpan="2">
                  <a:txBody>
                    <a:bodyPr/>
                    <a:lstStyle/>
                    <a:p>
                      <a:pPr algn="ctr" fontAlgn="b"/>
                      <a:endParaRPr lang="en-US" sz="1800" b="0" i="0" u="none" strike="noStrike" dirty="0" smtClean="0">
                        <a:solidFill>
                          <a:srgbClr val="002060"/>
                        </a:solidFill>
                        <a:effectLst/>
                        <a:latin typeface="+mn-lt"/>
                      </a:endParaRPr>
                    </a:p>
                    <a:p>
                      <a:pPr algn="ctr" fontAlgn="b"/>
                      <a:r>
                        <a:rPr lang="en-US" sz="1800" b="0" i="0" u="none" strike="noStrike" dirty="0" smtClean="0">
                          <a:solidFill>
                            <a:srgbClr val="002060"/>
                          </a:solidFill>
                          <a:effectLst/>
                          <a:latin typeface="+mn-lt"/>
                        </a:rPr>
                        <a:t>Level of Intensity</a:t>
                      </a:r>
                    </a:p>
                  </a:txBody>
                  <a:tcPr marL="7620" marR="7620" marT="762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gridSpan="2">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endParaRPr lang="en-US" sz="1800" b="0" i="0" u="none" strike="noStrike" dirty="0">
                        <a:solidFill>
                          <a:srgbClr val="002060"/>
                        </a:solidFill>
                        <a:effectLst/>
                        <a:latin typeface="+mn-lt"/>
                      </a:endParaRPr>
                    </a:p>
                  </a:txBody>
                  <a:tcPr marL="7620" marR="7620" marT="7620" marB="0">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fontAlgn="b"/>
                      <a:endParaRPr lang="en-US" sz="1800" b="0" i="0" u="none" strike="noStrike" dirty="0">
                        <a:solidFill>
                          <a:srgbClr val="002060"/>
                        </a:solidFill>
                        <a:effectLst/>
                        <a:latin typeface="+mn-lt"/>
                      </a:endParaRPr>
                    </a:p>
                  </a:txBody>
                  <a:tcPr marL="7620" marR="7620" marT="7620" marB="0">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615376773"/>
                  </a:ext>
                </a:extLst>
              </a:tr>
              <a:tr h="313510">
                <a:tc vMerge="1">
                  <a:txBody>
                    <a:bodyPr/>
                    <a:lstStyle/>
                    <a:p>
                      <a:pPr algn="ctr" fontAlgn="b"/>
                      <a:endParaRPr lang="en-US" sz="1800" b="0" i="0" u="none" strike="noStrike" dirty="0" smtClean="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Medical Complexity</a:t>
                      </a:r>
                      <a:endParaRPr lang="en-US" sz="1800" b="0" i="0" u="none" strike="noStrike" dirty="0">
                        <a:solidFill>
                          <a:srgbClr val="002060"/>
                        </a:solidFill>
                        <a:effectLst/>
                        <a:latin typeface="+mn-lt"/>
                      </a:endParaRPr>
                    </a:p>
                  </a:txBody>
                  <a:tcPr marL="7620" marR="7620" marT="7620" marB="0">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Social Complexity</a:t>
                      </a:r>
                      <a:endParaRPr lang="en-US" sz="1800" b="0" i="0" u="none" strike="noStrike" dirty="0">
                        <a:solidFill>
                          <a:srgbClr val="002060"/>
                        </a:solidFill>
                        <a:effectLst/>
                        <a:latin typeface="+mn-lt"/>
                      </a:endParaRPr>
                    </a:p>
                  </a:txBody>
                  <a:tcPr marL="7620" marR="7620" marT="7620" marB="0">
                    <a:lnL w="12700" cmpd="sng">
                      <a:noFill/>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56929564"/>
                  </a:ext>
                </a:extLst>
              </a:tr>
              <a:tr h="281205">
                <a:tc>
                  <a:txBody>
                    <a:bodyPr/>
                    <a:lstStyle/>
                    <a:p>
                      <a:pPr algn="l" fontAlgn="b"/>
                      <a:r>
                        <a:rPr lang="en-US" sz="1800" b="0" i="0" u="none" strike="noStrike" dirty="0" smtClean="0">
                          <a:solidFill>
                            <a:srgbClr val="002060"/>
                          </a:solidFill>
                          <a:effectLst/>
                          <a:latin typeface="+mn-lt"/>
                        </a:rPr>
                        <a:t> None</a:t>
                      </a:r>
                    </a:p>
                    <a:p>
                      <a:pPr algn="l" fontAlgn="b"/>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C00000"/>
                          </a:solidFill>
                          <a:effectLst/>
                          <a:latin typeface="+mn-lt"/>
                        </a:rPr>
                        <a:t>--</a:t>
                      </a:r>
                      <a:endParaRPr lang="en-US" sz="1800" b="0" i="0" u="none" strike="noStrike" dirty="0">
                        <a:solidFill>
                          <a:srgbClr val="C00000"/>
                        </a:solidFill>
                        <a:effectLst/>
                        <a:latin typeface="+mn-lt"/>
                      </a:endParaRPr>
                    </a:p>
                  </a:txBody>
                  <a:tcPr marL="7620" marR="7620" marT="7620" marB="0">
                    <a:lnR w="12700" cmpd="sng">
                      <a:noFill/>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$8.26</a:t>
                      </a:r>
                      <a:endParaRPr lang="en-US" sz="1800" b="0" i="0" u="none" strike="noStrike" dirty="0">
                        <a:solidFill>
                          <a:srgbClr val="002060"/>
                        </a:solidFill>
                        <a:effectLst/>
                        <a:latin typeface="+mn-lt"/>
                      </a:endParaRPr>
                    </a:p>
                  </a:txBody>
                  <a:tcPr marL="7620" marR="7620" marT="7620" marB="0">
                    <a:lnL w="12700" cmpd="sng">
                      <a:noFill/>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802789861"/>
                  </a:ext>
                </a:extLst>
              </a:tr>
              <a:tr h="274320">
                <a:tc>
                  <a:txBody>
                    <a:bodyPr/>
                    <a:lstStyle/>
                    <a:p>
                      <a:pPr algn="l" fontAlgn="b"/>
                      <a:r>
                        <a:rPr lang="en-US" sz="1800" u="none" strike="noStrike" dirty="0" smtClean="0">
                          <a:solidFill>
                            <a:srgbClr val="002060"/>
                          </a:solidFill>
                          <a:effectLst/>
                          <a:latin typeface="+mn-lt"/>
                        </a:rPr>
                        <a:t> Mild</a:t>
                      </a:r>
                    </a:p>
                    <a:p>
                      <a:pPr algn="l" fontAlgn="b"/>
                      <a:endParaRPr lang="en-US" sz="12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$9.94</a:t>
                      </a:r>
                      <a:endParaRPr lang="en-US" sz="1800" b="0" i="0" u="none" strike="noStrike" dirty="0">
                        <a:solidFill>
                          <a:srgbClr val="002060"/>
                        </a:solidFill>
                        <a:effectLst/>
                        <a:latin typeface="+mn-lt"/>
                      </a:endParaRPr>
                    </a:p>
                  </a:txBody>
                  <a:tcPr marL="7620" marR="7620" marT="7620" marB="0">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$10.88</a:t>
                      </a:r>
                      <a:endParaRPr lang="en-US" sz="1800" b="0" i="0" u="none" strike="noStrike" dirty="0">
                        <a:solidFill>
                          <a:srgbClr val="002060"/>
                        </a:solidFill>
                        <a:effectLst/>
                        <a:latin typeface="+mn-lt"/>
                      </a:endParaRPr>
                    </a:p>
                  </a:txBody>
                  <a:tcPr marL="7620" marR="7620" marT="7620" marB="0">
                    <a:lnL w="12700" cmpd="sng">
                      <a:noFill/>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789161602"/>
                  </a:ext>
                </a:extLst>
              </a:tr>
              <a:tr h="274320">
                <a:tc>
                  <a:txBody>
                    <a:bodyPr/>
                    <a:lstStyle/>
                    <a:p>
                      <a:pPr algn="l" fontAlgn="b"/>
                      <a:r>
                        <a:rPr lang="en-US" sz="1800" b="0" i="0" u="none" strike="noStrike" dirty="0" smtClean="0">
                          <a:solidFill>
                            <a:srgbClr val="002060"/>
                          </a:solidFill>
                          <a:effectLst/>
                          <a:latin typeface="+mn-lt"/>
                        </a:rPr>
                        <a:t> Moderate</a:t>
                      </a:r>
                    </a:p>
                    <a:p>
                      <a:pPr algn="l" fontAlgn="b"/>
                      <a:endParaRPr lang="en-US" sz="18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$15.04</a:t>
                      </a:r>
                      <a:endParaRPr lang="en-US" sz="1800" b="0" i="0" u="none" strike="noStrike" dirty="0">
                        <a:solidFill>
                          <a:srgbClr val="002060"/>
                        </a:solidFill>
                        <a:effectLst/>
                        <a:latin typeface="+mn-lt"/>
                      </a:endParaRPr>
                    </a:p>
                  </a:txBody>
                  <a:tcPr marL="7620" marR="7620" marT="7620" marB="0">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$15.38</a:t>
                      </a:r>
                      <a:endParaRPr lang="en-US" sz="1800" b="0" i="0" u="none" strike="noStrike" dirty="0">
                        <a:solidFill>
                          <a:srgbClr val="002060"/>
                        </a:solidFill>
                        <a:effectLst/>
                        <a:latin typeface="+mn-lt"/>
                      </a:endParaRPr>
                    </a:p>
                  </a:txBody>
                  <a:tcPr marL="7620" marR="7620" marT="7620" marB="0">
                    <a:lnL w="12700" cmpd="sng">
                      <a:noFill/>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943706940"/>
                  </a:ext>
                </a:extLst>
              </a:tr>
              <a:tr h="274320">
                <a:tc>
                  <a:txBody>
                    <a:bodyPr/>
                    <a:lstStyle/>
                    <a:p>
                      <a:pPr algn="l" fontAlgn="b"/>
                      <a:r>
                        <a:rPr lang="en-US" sz="1800" b="0" i="0" u="none" strike="noStrike" dirty="0" smtClean="0">
                          <a:solidFill>
                            <a:srgbClr val="002060"/>
                          </a:solidFill>
                          <a:effectLst/>
                          <a:latin typeface="+mn-lt"/>
                        </a:rPr>
                        <a:t> Intense</a:t>
                      </a:r>
                      <a:endParaRPr lang="en-US" sz="1800" b="0" i="0" u="none" strike="noStrike" dirty="0">
                        <a:solidFill>
                          <a:srgbClr val="002060"/>
                        </a:solidFill>
                        <a:effectLst/>
                        <a:latin typeface="+mn-lt"/>
                      </a:endParaRPr>
                    </a:p>
                  </a:txBody>
                  <a:tcPr marL="7620" marR="7620" marT="7620" marB="0">
                    <a:lnL w="381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$18.34</a:t>
                      </a:r>
                      <a:endParaRPr lang="en-US" sz="1800" b="0" i="0" u="none" strike="noStrike" dirty="0">
                        <a:solidFill>
                          <a:srgbClr val="002060"/>
                        </a:solidFill>
                        <a:effectLst/>
                        <a:latin typeface="+mn-lt"/>
                      </a:endParaRPr>
                    </a:p>
                  </a:txBody>
                  <a:tcPr marL="7620" marR="7620" marT="7620" marB="0">
                    <a:lnR w="12700" cmpd="sng">
                      <a:noFill/>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800" b="0" i="0" u="none" strike="noStrike" dirty="0" smtClean="0">
                          <a:solidFill>
                            <a:srgbClr val="002060"/>
                          </a:solidFill>
                          <a:effectLst/>
                          <a:latin typeface="+mn-lt"/>
                        </a:rPr>
                        <a:t>$20.55</a:t>
                      </a:r>
                      <a:endParaRPr lang="en-US" sz="1800" b="0" i="0" u="none" strike="noStrike" dirty="0">
                        <a:solidFill>
                          <a:srgbClr val="002060"/>
                        </a:solidFill>
                        <a:effectLst/>
                        <a:latin typeface="+mn-lt"/>
                      </a:endParaRPr>
                    </a:p>
                  </a:txBody>
                  <a:tcPr marL="7620" marR="7620" marT="7620" marB="0">
                    <a:lnL w="12700" cmpd="sng">
                      <a:noFill/>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006288931"/>
                  </a:ext>
                </a:extLst>
              </a:tr>
            </a:tbl>
          </a:graphicData>
        </a:graphic>
      </p:graphicFrame>
      <p:sp>
        <p:nvSpPr>
          <p:cNvPr id="3" name="Rectangle 2"/>
          <p:cNvSpPr/>
          <p:nvPr/>
        </p:nvSpPr>
        <p:spPr>
          <a:xfrm>
            <a:off x="0" y="2029385"/>
            <a:ext cx="6250248" cy="369332"/>
          </a:xfrm>
          <a:prstGeom prst="rect">
            <a:avLst/>
          </a:prstGeom>
        </p:spPr>
        <p:txBody>
          <a:bodyPr wrap="square">
            <a:spAutoFit/>
          </a:bodyPr>
          <a:lstStyle/>
          <a:p>
            <a:pPr lvl="0" algn="ctr" defTabSz="914377" fontAlgn="b">
              <a:defRPr/>
            </a:pPr>
            <a:r>
              <a:rPr lang="en-US" b="1" dirty="0">
                <a:solidFill>
                  <a:srgbClr val="002060"/>
                </a:solidFill>
              </a:rPr>
              <a:t>Cost Per </a:t>
            </a:r>
            <a:r>
              <a:rPr lang="en-US" b="1" dirty="0" smtClean="0">
                <a:solidFill>
                  <a:srgbClr val="002060"/>
                </a:solidFill>
              </a:rPr>
              <a:t>Encounter for </a:t>
            </a:r>
            <a:r>
              <a:rPr lang="en-US" b="1" dirty="0">
                <a:solidFill>
                  <a:srgbClr val="002060"/>
                </a:solidFill>
              </a:rPr>
              <a:t>Care </a:t>
            </a:r>
            <a:r>
              <a:rPr lang="en-US" b="1" dirty="0" smtClean="0">
                <a:solidFill>
                  <a:srgbClr val="002060"/>
                </a:solidFill>
              </a:rPr>
              <a:t>Coordination</a:t>
            </a:r>
            <a:endParaRPr lang="en-US" b="1" dirty="0">
              <a:solidFill>
                <a:srgbClr val="002060"/>
              </a:solidFill>
            </a:endParaRPr>
          </a:p>
        </p:txBody>
      </p:sp>
      <p:sp>
        <p:nvSpPr>
          <p:cNvPr id="8" name="TextBox 7"/>
          <p:cNvSpPr txBox="1"/>
          <p:nvPr/>
        </p:nvSpPr>
        <p:spPr>
          <a:xfrm>
            <a:off x="74321" y="5301673"/>
            <a:ext cx="6973288" cy="369332"/>
          </a:xfrm>
          <a:prstGeom prst="rect">
            <a:avLst/>
          </a:prstGeom>
          <a:noFill/>
        </p:spPr>
        <p:txBody>
          <a:bodyPr wrap="square" rtlCol="0">
            <a:spAutoFit/>
          </a:bodyPr>
          <a:lstStyle/>
          <a:p>
            <a:r>
              <a:rPr lang="en-US" dirty="0" smtClean="0">
                <a:solidFill>
                  <a:srgbClr val="002060"/>
                </a:solidFill>
              </a:rPr>
              <a:t>Per-encounter cost for intense medical and social intensity: $22.67</a:t>
            </a:r>
            <a:endParaRPr lang="en-US" dirty="0">
              <a:solidFill>
                <a:srgbClr val="002060"/>
              </a:solidFill>
            </a:endParaRPr>
          </a:p>
        </p:txBody>
      </p:sp>
      <p:sp>
        <p:nvSpPr>
          <p:cNvPr id="9" name="TextBox 8"/>
          <p:cNvSpPr txBox="1"/>
          <p:nvPr/>
        </p:nvSpPr>
        <p:spPr>
          <a:xfrm>
            <a:off x="7509164" y="1336445"/>
            <a:ext cx="4368800" cy="5447645"/>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n-US" sz="2000" i="1" dirty="0" smtClean="0">
                <a:solidFill>
                  <a:srgbClr val="002060"/>
                </a:solidFill>
              </a:rPr>
              <a:t>In a study of care coordination at six sites, </a:t>
            </a:r>
            <a:r>
              <a:rPr lang="en-US" sz="2000" i="1" dirty="0" err="1" smtClean="0">
                <a:solidFill>
                  <a:srgbClr val="002060"/>
                </a:solidFill>
              </a:rPr>
              <a:t>Antonelli</a:t>
            </a:r>
            <a:r>
              <a:rPr lang="en-US" sz="2000" i="1" dirty="0" smtClean="0">
                <a:solidFill>
                  <a:srgbClr val="002060"/>
                </a:solidFill>
              </a:rPr>
              <a:t> </a:t>
            </a:r>
            <a:r>
              <a:rPr lang="en-US" sz="2000" i="1" u="sng" dirty="0" smtClean="0">
                <a:solidFill>
                  <a:srgbClr val="002060"/>
                </a:solidFill>
              </a:rPr>
              <a:t>et</a:t>
            </a:r>
            <a:r>
              <a:rPr lang="en-US" sz="2000" i="1" dirty="0" smtClean="0">
                <a:solidFill>
                  <a:srgbClr val="002060"/>
                </a:solidFill>
              </a:rPr>
              <a:t>. </a:t>
            </a:r>
            <a:r>
              <a:rPr lang="en-US" sz="2000" i="1" u="sng" dirty="0" smtClean="0">
                <a:solidFill>
                  <a:srgbClr val="002060"/>
                </a:solidFill>
              </a:rPr>
              <a:t>al</a:t>
            </a:r>
            <a:r>
              <a:rPr lang="en-US" sz="2000" i="1" dirty="0" smtClean="0">
                <a:solidFill>
                  <a:srgbClr val="002060"/>
                </a:solidFill>
              </a:rPr>
              <a:t>. 2019 calculated cost per encounter  ranged from $4.39 to $12.86 at the six sites. </a:t>
            </a:r>
          </a:p>
          <a:p>
            <a:pPr marL="342900" indent="-342900">
              <a:buClr>
                <a:srgbClr val="C00000"/>
              </a:buClr>
              <a:buFont typeface="Wingdings" panose="05000000000000000000" pitchFamily="2" charset="2"/>
              <a:buChar char="§"/>
            </a:pPr>
            <a:endParaRPr lang="en-US" sz="2000" i="1" dirty="0" smtClean="0">
              <a:solidFill>
                <a:srgbClr val="002060"/>
              </a:solidFill>
            </a:endParaRPr>
          </a:p>
          <a:p>
            <a:pPr marL="342900" indent="-342900">
              <a:buClr>
                <a:srgbClr val="C00000"/>
              </a:buClr>
              <a:buFont typeface="Wingdings" panose="05000000000000000000" pitchFamily="2" charset="2"/>
              <a:buChar char="§"/>
            </a:pPr>
            <a:r>
              <a:rPr lang="en-US" sz="2000" i="1" dirty="0" smtClean="0">
                <a:solidFill>
                  <a:srgbClr val="002060"/>
                </a:solidFill>
              </a:rPr>
              <a:t>In this study, CYSHCN </a:t>
            </a:r>
            <a:r>
              <a:rPr lang="en-US" sz="2000" i="1" dirty="0">
                <a:solidFill>
                  <a:srgbClr val="002060"/>
                </a:solidFill>
              </a:rPr>
              <a:t>represented 35% of all encounters and 44% of total time. </a:t>
            </a:r>
            <a:endParaRPr lang="en-US" sz="2000" i="1" dirty="0" smtClean="0">
              <a:solidFill>
                <a:srgbClr val="002060"/>
              </a:solidFill>
            </a:endParaRPr>
          </a:p>
          <a:p>
            <a:pPr marL="342900" indent="-342900">
              <a:buClr>
                <a:srgbClr val="C00000"/>
              </a:buClr>
              <a:buFont typeface="Wingdings" panose="05000000000000000000" pitchFamily="2" charset="2"/>
              <a:buChar char="§"/>
            </a:pPr>
            <a:endParaRPr lang="en-US" sz="2000" i="1" dirty="0">
              <a:solidFill>
                <a:srgbClr val="002060"/>
              </a:solidFill>
            </a:endParaRPr>
          </a:p>
          <a:p>
            <a:pPr marL="342900" indent="-342900">
              <a:buClr>
                <a:srgbClr val="C00000"/>
              </a:buClr>
              <a:buFont typeface="Wingdings" panose="05000000000000000000" pitchFamily="2" charset="2"/>
              <a:buChar char="§"/>
            </a:pPr>
            <a:r>
              <a:rPr lang="en-US" sz="2000" i="1" dirty="0" smtClean="0">
                <a:solidFill>
                  <a:srgbClr val="002060"/>
                </a:solidFill>
              </a:rPr>
              <a:t>100% of the children in our study were CYSHCN</a:t>
            </a:r>
          </a:p>
          <a:p>
            <a:pPr marL="342900" indent="-342900">
              <a:buClr>
                <a:srgbClr val="C00000"/>
              </a:buClr>
              <a:buFont typeface="Wingdings" panose="05000000000000000000" pitchFamily="2" charset="2"/>
              <a:buChar char="§"/>
            </a:pPr>
            <a:endParaRPr lang="en-US" sz="2000" i="1" dirty="0">
              <a:solidFill>
                <a:srgbClr val="002060"/>
              </a:solidFill>
            </a:endParaRPr>
          </a:p>
          <a:p>
            <a:pPr marL="342900" indent="-342900">
              <a:buClr>
                <a:srgbClr val="C00000"/>
              </a:buClr>
              <a:buFont typeface="Wingdings" panose="05000000000000000000" pitchFamily="2" charset="2"/>
              <a:buChar char="§"/>
            </a:pPr>
            <a:r>
              <a:rPr lang="en-US" sz="2000" i="1" dirty="0" smtClean="0">
                <a:solidFill>
                  <a:srgbClr val="002060"/>
                </a:solidFill>
              </a:rPr>
              <a:t>Average per encounter for social workers: $10.18</a:t>
            </a:r>
          </a:p>
          <a:p>
            <a:endParaRPr lang="en-US" sz="2400" i="1" dirty="0">
              <a:solidFill>
                <a:srgbClr val="002060"/>
              </a:solidFill>
            </a:endParaRPr>
          </a:p>
          <a:p>
            <a:pPr algn="ctr"/>
            <a:endParaRPr lang="en-US" sz="2400" i="1" dirty="0">
              <a:solidFill>
                <a:srgbClr val="002060"/>
              </a:solidFill>
            </a:endParaRPr>
          </a:p>
        </p:txBody>
      </p:sp>
    </p:spTree>
    <p:extLst>
      <p:ext uri="{BB962C8B-B14F-4D97-AF65-F5344CB8AC3E}">
        <p14:creationId xmlns:p14="http://schemas.microsoft.com/office/powerpoint/2010/main" val="3166335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274" y="121528"/>
            <a:ext cx="10058400" cy="1102543"/>
          </a:xfrm>
        </p:spPr>
        <p:txBody>
          <a:bodyPr>
            <a:normAutofit/>
          </a:bodyPr>
          <a:lstStyle/>
          <a:p>
            <a:pPr marL="457200" indent="-457200">
              <a:buFont typeface="Wingdings" panose="05000000000000000000" pitchFamily="2" charset="2"/>
              <a:buChar char="§"/>
            </a:pPr>
            <a:r>
              <a:rPr lang="en-US" sz="2800" dirty="0" smtClean="0">
                <a:solidFill>
                  <a:srgbClr val="002060"/>
                </a:solidFill>
              </a:rPr>
              <a:t>Care Coordination and Public Health: An Alternative Way to Improve Quality of life and Reduce Health Care Costs</a:t>
            </a:r>
            <a:endParaRPr lang="en-US" sz="2800" dirty="0">
              <a:solidFill>
                <a:srgbClr val="002060"/>
              </a:solidFill>
            </a:endParaRPr>
          </a:p>
        </p:txBody>
      </p:sp>
      <p:sp>
        <p:nvSpPr>
          <p:cNvPr id="3" name="Content Placeholder 2"/>
          <p:cNvSpPr>
            <a:spLocks noGrp="1"/>
          </p:cNvSpPr>
          <p:nvPr>
            <p:ph idx="1"/>
          </p:nvPr>
        </p:nvSpPr>
        <p:spPr>
          <a:xfrm>
            <a:off x="1071274" y="1443590"/>
            <a:ext cx="10480431" cy="4530489"/>
          </a:xfrm>
        </p:spPr>
        <p:txBody>
          <a:bodyPr>
            <a:normAutofit lnSpcReduction="10000"/>
          </a:bodyPr>
          <a:lstStyle/>
          <a:p>
            <a:pPr marL="457200" indent="-457200">
              <a:buFont typeface="Wingdings" panose="05000000000000000000" pitchFamily="2" charset="2"/>
              <a:buChar char="§"/>
            </a:pPr>
            <a:r>
              <a:rPr lang="en-US" sz="2400" dirty="0" smtClean="0">
                <a:solidFill>
                  <a:srgbClr val="002060"/>
                </a:solidFill>
              </a:rPr>
              <a:t>Common methods to reduce costs include reductions in payments, benefit structures and eligibility</a:t>
            </a:r>
            <a:endParaRPr lang="en-US" sz="2400" dirty="0" smtClean="0">
              <a:solidFill>
                <a:srgbClr val="002060"/>
              </a:solidFill>
            </a:endParaRPr>
          </a:p>
          <a:p>
            <a:pPr marL="457200" indent="-457200">
              <a:buFont typeface="Wingdings" panose="05000000000000000000" pitchFamily="2" charset="2"/>
              <a:buChar char="§"/>
            </a:pPr>
            <a:r>
              <a:rPr lang="en-US" sz="2400" dirty="0" smtClean="0">
                <a:solidFill>
                  <a:srgbClr val="002060"/>
                </a:solidFill>
              </a:rPr>
              <a:t>An alternative is to reduce waste through improved coordination of care</a:t>
            </a:r>
            <a:endParaRPr lang="en-US" sz="2400" dirty="0" smtClean="0">
              <a:solidFill>
                <a:srgbClr val="002060"/>
              </a:solidFill>
            </a:endParaRPr>
          </a:p>
          <a:p>
            <a:pPr marL="457200" indent="-457200">
              <a:buFont typeface="Wingdings" panose="05000000000000000000" pitchFamily="2" charset="2"/>
              <a:buChar char="§"/>
            </a:pPr>
            <a:r>
              <a:rPr lang="en-US" sz="2400" dirty="0" smtClean="0">
                <a:solidFill>
                  <a:srgbClr val="002060"/>
                </a:solidFill>
              </a:rPr>
              <a:t>In 2011, estimates of U.S Health Care “wasted costs” </a:t>
            </a:r>
            <a:r>
              <a:rPr lang="en-US" sz="2400" dirty="0" smtClean="0">
                <a:solidFill>
                  <a:srgbClr val="002060"/>
                </a:solidFill>
              </a:rPr>
              <a:t>from failed care coordination </a:t>
            </a:r>
            <a:r>
              <a:rPr lang="en-US" sz="2400" dirty="0" smtClean="0">
                <a:solidFill>
                  <a:srgbClr val="002060"/>
                </a:solidFill>
              </a:rPr>
              <a:t>ranged from $21 Billion to $31 Billion</a:t>
            </a:r>
          </a:p>
          <a:p>
            <a:pPr marL="0" indent="0">
              <a:buNone/>
            </a:pPr>
            <a:endParaRPr lang="en-US" sz="2400" dirty="0" smtClean="0">
              <a:solidFill>
                <a:srgbClr val="002060"/>
              </a:solidFill>
            </a:endParaRPr>
          </a:p>
          <a:p>
            <a:pPr algn="r">
              <a:lnSpc>
                <a:spcPct val="110000"/>
              </a:lnSpc>
              <a:spcBef>
                <a:spcPts val="0"/>
              </a:spcBef>
              <a:spcAft>
                <a:spcPts val="0"/>
              </a:spcAft>
            </a:pPr>
            <a:r>
              <a:rPr lang="en-US" dirty="0">
                <a:solidFill>
                  <a:srgbClr val="002060"/>
                </a:solidFill>
              </a:rPr>
              <a:t>Kelley R. </a:t>
            </a:r>
            <a:r>
              <a:rPr lang="en-US" i="1" dirty="0">
                <a:solidFill>
                  <a:srgbClr val="002060"/>
                </a:solidFill>
              </a:rPr>
              <a:t>Where Can $700 Billion in Waste Be Cut</a:t>
            </a:r>
          </a:p>
          <a:p>
            <a:pPr algn="r">
              <a:lnSpc>
                <a:spcPct val="110000"/>
              </a:lnSpc>
              <a:spcBef>
                <a:spcPts val="0"/>
              </a:spcBef>
              <a:spcAft>
                <a:spcPts val="0"/>
              </a:spcAft>
            </a:pPr>
            <a:r>
              <a:rPr lang="en-US" i="1" dirty="0">
                <a:solidFill>
                  <a:srgbClr val="002060"/>
                </a:solidFill>
              </a:rPr>
              <a:t>Annually From The U.S. Healthcare System? </a:t>
            </a:r>
            <a:r>
              <a:rPr lang="en-US" dirty="0">
                <a:solidFill>
                  <a:srgbClr val="002060"/>
                </a:solidFill>
              </a:rPr>
              <a:t>Thomson</a:t>
            </a:r>
          </a:p>
          <a:p>
            <a:pPr algn="r">
              <a:lnSpc>
                <a:spcPct val="110000"/>
              </a:lnSpc>
              <a:spcBef>
                <a:spcPts val="0"/>
              </a:spcBef>
              <a:spcAft>
                <a:spcPts val="0"/>
              </a:spcAft>
            </a:pPr>
            <a:r>
              <a:rPr lang="en-US" dirty="0">
                <a:solidFill>
                  <a:srgbClr val="002060"/>
                </a:solidFill>
              </a:rPr>
              <a:t>Reuters; 2009.</a:t>
            </a:r>
            <a:endParaRPr lang="en-US" dirty="0" smtClean="0">
              <a:solidFill>
                <a:srgbClr val="002060"/>
              </a:solidFill>
            </a:endParaRPr>
          </a:p>
          <a:p>
            <a:pPr marL="0" indent="0">
              <a:buNone/>
            </a:pPr>
            <a:endParaRPr lang="en-US" sz="2400" dirty="0">
              <a:solidFill>
                <a:srgbClr val="002060"/>
              </a:solidFill>
            </a:endParaRPr>
          </a:p>
          <a:p>
            <a:pPr marL="0" indent="0">
              <a:buNone/>
            </a:pPr>
            <a:endParaRPr lang="en-US" sz="2400" dirty="0">
              <a:solidFill>
                <a:srgbClr val="002060"/>
              </a:solidFill>
            </a:endParaRPr>
          </a:p>
        </p:txBody>
      </p:sp>
      <p:cxnSp>
        <p:nvCxnSpPr>
          <p:cNvPr id="4" name="Straight Connector 3"/>
          <p:cNvCxnSpPr/>
          <p:nvPr/>
        </p:nvCxnSpPr>
        <p:spPr>
          <a:xfrm>
            <a:off x="800242" y="1224071"/>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81652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51537"/>
            <a:ext cx="10058400" cy="580713"/>
          </a:xfrm>
        </p:spPr>
        <p:txBody>
          <a:bodyPr>
            <a:normAutofit fontScale="90000"/>
          </a:bodyPr>
          <a:lstStyle/>
          <a:p>
            <a:pPr marL="457200" indent="-457200">
              <a:lnSpc>
                <a:spcPct val="100000"/>
              </a:lnSpc>
              <a:buFont typeface="Wingdings" panose="05000000000000000000" pitchFamily="2" charset="2"/>
              <a:buChar char="§"/>
            </a:pPr>
            <a:r>
              <a:rPr lang="en-US" sz="3200" dirty="0" smtClean="0">
                <a:solidFill>
                  <a:srgbClr val="002060"/>
                </a:solidFill>
              </a:rPr>
              <a:t>Summary of Comparisons: Medical and HCB Settings Care Coordination</a:t>
            </a:r>
            <a:endParaRPr lang="en-US" sz="3200" dirty="0">
              <a:solidFill>
                <a:srgbClr val="002060"/>
              </a:solidFill>
            </a:endParaRPr>
          </a:p>
        </p:txBody>
      </p:sp>
      <p:cxnSp>
        <p:nvCxnSpPr>
          <p:cNvPr id="4" name="Straight Connector 3"/>
          <p:cNvCxnSpPr/>
          <p:nvPr/>
        </p:nvCxnSpPr>
        <p:spPr>
          <a:xfrm>
            <a:off x="501371" y="1095577"/>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6" name="Content Placeholder 2"/>
          <p:cNvSpPr txBox="1">
            <a:spLocks/>
          </p:cNvSpPr>
          <p:nvPr/>
        </p:nvSpPr>
        <p:spPr>
          <a:xfrm>
            <a:off x="391886" y="1158905"/>
            <a:ext cx="11469188" cy="5052250"/>
          </a:xfrm>
          <a:prstGeom prst="rect">
            <a:avLst/>
          </a:prstGeom>
        </p:spPr>
        <p:txBody>
          <a:bodyPr vert="horz" lIns="0" tIns="45720" rIns="0" bIns="45720" rtlCol="0">
            <a:normAutofit lnSpcReduction="10000"/>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0" indent="-457200" algn="l" defTabSz="914377" rtl="0" eaLnBrk="1" fontAlgn="auto" latinLnBrk="0" hangingPunct="1">
              <a:lnSpc>
                <a:spcPct val="90000"/>
              </a:lnSpc>
              <a:spcBef>
                <a:spcPts val="1200"/>
              </a:spcBef>
              <a:spcAft>
                <a:spcPts val="200"/>
              </a:spcAft>
              <a:buClr>
                <a:srgbClr val="BA0C2F"/>
              </a:buClr>
              <a:buSzPct val="100000"/>
              <a:buFont typeface="Wingdings" panose="05000000000000000000" pitchFamily="2" charset="2"/>
              <a:buChar char="§"/>
              <a:tabLst/>
              <a:defRPr/>
            </a:pPr>
            <a:r>
              <a:rPr lang="en-US" sz="2400" dirty="0" smtClean="0">
                <a:solidFill>
                  <a:srgbClr val="002060"/>
                </a:solidFill>
              </a:rPr>
              <a:t>In both settings, clinical management accounted for the majority of encounters.</a:t>
            </a:r>
          </a:p>
          <a:p>
            <a:pPr marL="457200" marR="0" lvl="0" indent="-457200" algn="l" defTabSz="914377" rtl="0" eaLnBrk="1" fontAlgn="auto" latinLnBrk="0" hangingPunct="1">
              <a:lnSpc>
                <a:spcPct val="90000"/>
              </a:lnSpc>
              <a:spcBef>
                <a:spcPts val="1200"/>
              </a:spcBef>
              <a:spcAft>
                <a:spcPts val="200"/>
              </a:spcAft>
              <a:buClr>
                <a:srgbClr val="BA0C2F"/>
              </a:buClr>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02060"/>
                </a:solidFill>
                <a:effectLst/>
                <a:uLnTx/>
                <a:uFillTx/>
              </a:rPr>
              <a:t>In both settings, children</a:t>
            </a:r>
            <a:r>
              <a:rPr kumimoji="0" lang="en-US" sz="2400" b="0" i="0" u="none" strike="noStrike" kern="1200" cap="none" spc="0" normalizeH="0" noProof="0" dirty="0" smtClean="0">
                <a:ln>
                  <a:noFill/>
                </a:ln>
                <a:solidFill>
                  <a:srgbClr val="002060"/>
                </a:solidFill>
                <a:effectLst/>
                <a:uLnTx/>
                <a:uFillTx/>
              </a:rPr>
              <a:t> with greater medical complexity had significantly more encounters by care coordinators. </a:t>
            </a:r>
          </a:p>
          <a:p>
            <a:pPr marL="457200" marR="0" lvl="0" indent="-457200" algn="l" defTabSz="914377" rtl="0" eaLnBrk="1" fontAlgn="auto" latinLnBrk="0" hangingPunct="1">
              <a:lnSpc>
                <a:spcPct val="90000"/>
              </a:lnSpc>
              <a:spcBef>
                <a:spcPts val="1200"/>
              </a:spcBef>
              <a:spcAft>
                <a:spcPts val="200"/>
              </a:spcAft>
              <a:buClr>
                <a:srgbClr val="BA0C2F"/>
              </a:buClr>
              <a:buSzPct val="100000"/>
              <a:buFont typeface="Wingdings" panose="05000000000000000000" pitchFamily="2" charset="2"/>
              <a:buChar char="§"/>
              <a:tabLst/>
              <a:defRPr/>
            </a:pPr>
            <a:r>
              <a:rPr lang="en-US" sz="2400" baseline="0" dirty="0" smtClean="0">
                <a:solidFill>
                  <a:srgbClr val="002060"/>
                </a:solidFill>
              </a:rPr>
              <a:t>In both settings, children with</a:t>
            </a:r>
            <a:r>
              <a:rPr lang="en-US" sz="2400" dirty="0" smtClean="0">
                <a:solidFill>
                  <a:srgbClr val="002060"/>
                </a:solidFill>
              </a:rPr>
              <a:t> family and social complexity had the highest minutes per encounter, emphasizing the role played by “social stressors”</a:t>
            </a:r>
            <a:endParaRPr kumimoji="0" lang="en-US" sz="2400" b="0" i="0" u="none" strike="noStrike" kern="1200" cap="none" spc="0" normalizeH="0" baseline="0" noProof="0" dirty="0" smtClean="0">
              <a:ln>
                <a:noFill/>
              </a:ln>
              <a:solidFill>
                <a:srgbClr val="002060"/>
              </a:solidFill>
              <a:effectLst/>
              <a:uLnTx/>
              <a:uFillTx/>
            </a:endParaRPr>
          </a:p>
          <a:p>
            <a:pPr marL="457200" lvl="0" indent="-457200">
              <a:lnSpc>
                <a:spcPct val="110000"/>
              </a:lnSpc>
              <a:spcAft>
                <a:spcPts val="1200"/>
              </a:spcAft>
              <a:buClr>
                <a:srgbClr val="BA0C2F"/>
              </a:buClr>
              <a:buFont typeface="Wingdings" panose="05000000000000000000" pitchFamily="2" charset="2"/>
              <a:buChar char="§"/>
            </a:pPr>
            <a:r>
              <a:rPr lang="en-US" sz="2400" dirty="0" smtClean="0">
                <a:solidFill>
                  <a:srgbClr val="002060"/>
                </a:solidFill>
              </a:rPr>
              <a:t>Children in HCB settings required significantly more follow-up and referral management than did children in medical settings </a:t>
            </a:r>
            <a:r>
              <a:rPr kumimoji="0" lang="en-US" sz="2400" b="0" i="0" u="none" strike="noStrike" kern="1200" cap="none" spc="0" normalizeH="0" baseline="0" noProof="0" dirty="0" smtClean="0">
                <a:ln>
                  <a:noFill/>
                </a:ln>
                <a:solidFill>
                  <a:srgbClr val="002060"/>
                </a:solidFill>
                <a:effectLst/>
                <a:uLnTx/>
                <a:uFillTx/>
              </a:rPr>
              <a:t>the type and number of encounters.</a:t>
            </a:r>
            <a:r>
              <a:rPr kumimoji="0" lang="en-US" sz="2400" b="0" i="0" u="none" strike="noStrike" kern="1200" cap="none" spc="0" normalizeH="0" baseline="0" noProof="0" dirty="0" smtClean="0">
                <a:ln>
                  <a:noFill/>
                </a:ln>
                <a:solidFill>
                  <a:srgbClr val="C00000"/>
                </a:solidFill>
                <a:effectLst/>
                <a:uLnTx/>
                <a:uFillTx/>
              </a:rPr>
              <a:t> </a:t>
            </a:r>
          </a:p>
          <a:p>
            <a:pPr marL="457200" marR="0" lvl="0" indent="-457200" algn="l" defTabSz="914377" rtl="0" eaLnBrk="1" fontAlgn="auto" latinLnBrk="0" hangingPunct="1">
              <a:lnSpc>
                <a:spcPct val="110000"/>
              </a:lnSpc>
              <a:spcBef>
                <a:spcPts val="1200"/>
              </a:spcBef>
              <a:spcAft>
                <a:spcPts val="1200"/>
              </a:spcAft>
              <a:buClr>
                <a:srgbClr val="BA0C2F"/>
              </a:buClr>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02060"/>
                </a:solidFill>
                <a:effectLst/>
                <a:uLnTx/>
                <a:uFillTx/>
              </a:rPr>
              <a:t>Care coordinators</a:t>
            </a:r>
            <a:r>
              <a:rPr kumimoji="0" lang="en-US" sz="2400" b="0" i="0" u="none" strike="noStrike" kern="1200" cap="none" spc="0" normalizeH="0" noProof="0" dirty="0" smtClean="0">
                <a:ln>
                  <a:noFill/>
                </a:ln>
                <a:solidFill>
                  <a:srgbClr val="002060"/>
                </a:solidFill>
                <a:effectLst/>
                <a:uLnTx/>
                <a:uFillTx/>
              </a:rPr>
              <a:t> communicated most frequently by telephone in both settings.</a:t>
            </a:r>
            <a:endParaRPr kumimoji="0" lang="en-US" sz="2400" b="0" i="0" u="none" strike="noStrike" kern="1200" cap="none" spc="0" normalizeH="0" baseline="0" noProof="0" dirty="0" smtClean="0">
              <a:ln>
                <a:noFill/>
              </a:ln>
              <a:solidFill>
                <a:srgbClr val="002060"/>
              </a:solidFill>
              <a:effectLst/>
              <a:uLnTx/>
              <a:uFillTx/>
            </a:endParaRPr>
          </a:p>
          <a:p>
            <a:pPr marL="457200" marR="0" lvl="0" indent="-457200" algn="l" defTabSz="914377" rtl="0" eaLnBrk="1" fontAlgn="auto" latinLnBrk="0" hangingPunct="1">
              <a:lnSpc>
                <a:spcPct val="110000"/>
              </a:lnSpc>
              <a:spcBef>
                <a:spcPts val="1200"/>
              </a:spcBef>
              <a:spcAft>
                <a:spcPts val="1200"/>
              </a:spcAft>
              <a:buClr>
                <a:srgbClr val="BA0C2F"/>
              </a:buClr>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02060"/>
                </a:solidFill>
                <a:effectLst/>
                <a:uLnTx/>
                <a:uFillTx/>
              </a:rPr>
              <a:t>Care coordination in HCB settings was more expensive than that reported in medical settings.</a:t>
            </a:r>
          </a:p>
          <a:p>
            <a:pPr marL="457200" marR="0" lvl="0" indent="-457200" algn="l" defTabSz="914377" rtl="0" eaLnBrk="1" fontAlgn="auto" latinLnBrk="0" hangingPunct="1">
              <a:lnSpc>
                <a:spcPct val="110000"/>
              </a:lnSpc>
              <a:spcBef>
                <a:spcPts val="1200"/>
              </a:spcBef>
              <a:spcAft>
                <a:spcPts val="1200"/>
              </a:spcAft>
              <a:buClr>
                <a:srgbClr val="BA0C2F"/>
              </a:buClr>
              <a:buSzPct val="100000"/>
              <a:buFont typeface="Wingdings" panose="05000000000000000000" pitchFamily="2" charset="2"/>
              <a:buChar char="§"/>
              <a:tabLst/>
              <a:defRPr/>
            </a:pPr>
            <a:endParaRPr kumimoji="0" lang="en-US" sz="2400" b="0" i="0" u="none" strike="noStrike" kern="1200" cap="none" spc="0" normalizeH="0" baseline="0" noProof="0" dirty="0" smtClean="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05978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51537"/>
            <a:ext cx="10058400" cy="580713"/>
          </a:xfrm>
        </p:spPr>
        <p:txBody>
          <a:bodyPr>
            <a:normAutofit fontScale="90000"/>
          </a:bodyPr>
          <a:lstStyle/>
          <a:p>
            <a:pPr marL="457200" indent="-457200">
              <a:lnSpc>
                <a:spcPct val="100000"/>
              </a:lnSpc>
              <a:buFont typeface="Wingdings" panose="05000000000000000000" pitchFamily="2" charset="2"/>
              <a:buChar char="§"/>
            </a:pPr>
            <a:r>
              <a:rPr lang="en-US" sz="3200" dirty="0" smtClean="0">
                <a:solidFill>
                  <a:srgbClr val="002060"/>
                </a:solidFill>
              </a:rPr>
              <a:t>Next Steps</a:t>
            </a:r>
            <a:endParaRPr lang="en-US" sz="3200" dirty="0">
              <a:solidFill>
                <a:srgbClr val="002060"/>
              </a:solidFill>
            </a:endParaRPr>
          </a:p>
        </p:txBody>
      </p:sp>
      <p:cxnSp>
        <p:nvCxnSpPr>
          <p:cNvPr id="4" name="Straight Connector 3"/>
          <p:cNvCxnSpPr/>
          <p:nvPr/>
        </p:nvCxnSpPr>
        <p:spPr>
          <a:xfrm>
            <a:off x="501371" y="1095577"/>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6" name="Content Placeholder 2"/>
          <p:cNvSpPr txBox="1">
            <a:spLocks/>
          </p:cNvSpPr>
          <p:nvPr/>
        </p:nvSpPr>
        <p:spPr>
          <a:xfrm>
            <a:off x="391886" y="1158905"/>
            <a:ext cx="11469188" cy="5052250"/>
          </a:xfrm>
          <a:prstGeom prst="rect">
            <a:avLst/>
          </a:prstGeom>
        </p:spPr>
        <p:txBody>
          <a:bodyPr vert="horz" lIns="0" tIns="45720" rIns="0" bIns="45720" rtlCol="0">
            <a:norm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0" indent="-457200" algn="l" defTabSz="914377" rtl="0" eaLnBrk="1" fontAlgn="auto" latinLnBrk="0" hangingPunct="1">
              <a:lnSpc>
                <a:spcPct val="90000"/>
              </a:lnSpc>
              <a:spcBef>
                <a:spcPts val="1200"/>
              </a:spcBef>
              <a:spcAft>
                <a:spcPts val="200"/>
              </a:spcAft>
              <a:buClr>
                <a:srgbClr val="BA0C2F"/>
              </a:buClr>
              <a:buSzPct val="100000"/>
              <a:buFont typeface="Wingdings" panose="05000000000000000000" pitchFamily="2" charset="2"/>
              <a:buChar char="§"/>
              <a:tabLst/>
              <a:defRPr/>
            </a:pPr>
            <a:r>
              <a:rPr lang="en-US" sz="2400" dirty="0" smtClean="0">
                <a:solidFill>
                  <a:srgbClr val="002060"/>
                </a:solidFill>
              </a:rPr>
              <a:t>Explore additional analysis (age, gender, geographic region, race)</a:t>
            </a:r>
          </a:p>
          <a:p>
            <a:pPr marL="457200" marR="0" lvl="0" indent="-457200" algn="l" defTabSz="914377" rtl="0" eaLnBrk="1" fontAlgn="auto" latinLnBrk="0" hangingPunct="1">
              <a:lnSpc>
                <a:spcPct val="90000"/>
              </a:lnSpc>
              <a:spcBef>
                <a:spcPts val="1200"/>
              </a:spcBef>
              <a:spcAft>
                <a:spcPts val="200"/>
              </a:spcAft>
              <a:buClr>
                <a:srgbClr val="BA0C2F"/>
              </a:buClr>
              <a:buSzPct val="100000"/>
              <a:buFont typeface="Wingdings" panose="05000000000000000000" pitchFamily="2" charset="2"/>
              <a:buChar char="§"/>
              <a:tabLst/>
              <a:defRPr/>
            </a:pPr>
            <a:r>
              <a:rPr lang="en-US" sz="2400" dirty="0" smtClean="0">
                <a:solidFill>
                  <a:srgbClr val="002060"/>
                </a:solidFill>
              </a:rPr>
              <a:t>Consider revision of some data elements (e.g., clinical coordination)</a:t>
            </a:r>
            <a:endParaRPr lang="en-US" sz="2400" dirty="0" smtClean="0">
              <a:solidFill>
                <a:srgbClr val="002060"/>
              </a:solidFill>
            </a:endParaRPr>
          </a:p>
          <a:p>
            <a:pPr marL="457200" marR="0" lvl="0" indent="-457200" algn="l" defTabSz="914377" rtl="0" eaLnBrk="1" fontAlgn="auto" latinLnBrk="0" hangingPunct="1">
              <a:lnSpc>
                <a:spcPct val="90000"/>
              </a:lnSpc>
              <a:spcBef>
                <a:spcPts val="1200"/>
              </a:spcBef>
              <a:spcAft>
                <a:spcPts val="200"/>
              </a:spcAft>
              <a:buClr>
                <a:srgbClr val="BA0C2F"/>
              </a:buClr>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02060"/>
                </a:solidFill>
                <a:effectLst/>
                <a:uLnTx/>
                <a:uFillTx/>
              </a:rPr>
              <a:t>Consider replicating with other populations that have care coordination as a centerpiece (e.g., medically fragile children)</a:t>
            </a:r>
            <a:endParaRPr kumimoji="0" lang="en-US" sz="2400" b="0" i="0" u="none" strike="noStrike" kern="1200" cap="none" spc="0" normalizeH="0" noProof="0" dirty="0" smtClean="0">
              <a:ln>
                <a:noFill/>
              </a:ln>
              <a:solidFill>
                <a:srgbClr val="002060"/>
              </a:solidFill>
              <a:effectLst/>
              <a:uLnTx/>
              <a:uFillTx/>
            </a:endParaRPr>
          </a:p>
          <a:p>
            <a:pPr marL="457200" marR="0" lvl="0" indent="-457200" algn="l" defTabSz="914377" rtl="0" eaLnBrk="1" fontAlgn="auto" latinLnBrk="0" hangingPunct="1">
              <a:lnSpc>
                <a:spcPct val="90000"/>
              </a:lnSpc>
              <a:spcBef>
                <a:spcPts val="1200"/>
              </a:spcBef>
              <a:spcAft>
                <a:spcPts val="200"/>
              </a:spcAft>
              <a:buClr>
                <a:srgbClr val="BA0C2F"/>
              </a:buClr>
              <a:buSzPct val="100000"/>
              <a:buFont typeface="Wingdings" panose="05000000000000000000" pitchFamily="2" charset="2"/>
              <a:buChar char="§"/>
              <a:tabLst/>
              <a:defRPr/>
            </a:pPr>
            <a:r>
              <a:rPr lang="en-US" sz="2400" baseline="0" dirty="0" smtClean="0">
                <a:solidFill>
                  <a:srgbClr val="002060"/>
                </a:solidFill>
              </a:rPr>
              <a:t>Dissemination to multiple audiences</a:t>
            </a:r>
            <a:endParaRPr kumimoji="0" lang="en-US" sz="2400" b="0" i="0" u="none" strike="noStrike" kern="1200" cap="none" spc="0" normalizeH="0" baseline="0" noProof="0" dirty="0" smtClean="0">
              <a:ln>
                <a:noFill/>
              </a:ln>
              <a:solidFill>
                <a:srgbClr val="002060"/>
              </a:solidFill>
              <a:effectLst/>
              <a:uLnTx/>
              <a:uFillTx/>
            </a:endParaRPr>
          </a:p>
          <a:p>
            <a:pPr marL="0" marR="0" lvl="0" indent="0" algn="l" defTabSz="914377" rtl="0" eaLnBrk="1" fontAlgn="auto" latinLnBrk="0" hangingPunct="1">
              <a:lnSpc>
                <a:spcPct val="110000"/>
              </a:lnSpc>
              <a:spcBef>
                <a:spcPts val="1200"/>
              </a:spcBef>
              <a:spcAft>
                <a:spcPts val="1200"/>
              </a:spcAft>
              <a:buClr>
                <a:srgbClr val="BA0C2F"/>
              </a:buClr>
              <a:buSzPct val="100000"/>
              <a:buNone/>
              <a:tabLst/>
              <a:defRPr/>
            </a:pPr>
            <a:endParaRPr kumimoji="0" lang="en-US" sz="2400" b="0" i="0" u="none" strike="noStrike" kern="1200" cap="none" spc="0" normalizeH="0" baseline="0" noProof="0" dirty="0" smtClean="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3028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9026"/>
            <a:ext cx="10058400" cy="580713"/>
          </a:xfrm>
        </p:spPr>
        <p:txBody>
          <a:bodyPr>
            <a:normAutofit/>
          </a:bodyPr>
          <a:lstStyle/>
          <a:p>
            <a:pPr marL="457200" indent="-457200">
              <a:lnSpc>
                <a:spcPct val="100000"/>
              </a:lnSpc>
              <a:buFont typeface="Wingdings" panose="05000000000000000000" pitchFamily="2" charset="2"/>
              <a:buChar char="§"/>
            </a:pPr>
            <a:r>
              <a:rPr lang="en-US" sz="3200" dirty="0" smtClean="0">
                <a:solidFill>
                  <a:srgbClr val="002060"/>
                </a:solidFill>
              </a:rPr>
              <a:t>References</a:t>
            </a:r>
            <a:endParaRPr lang="en-US" sz="3200" dirty="0">
              <a:solidFill>
                <a:srgbClr val="002060"/>
              </a:solidFill>
            </a:endParaRPr>
          </a:p>
        </p:txBody>
      </p:sp>
      <p:cxnSp>
        <p:nvCxnSpPr>
          <p:cNvPr id="4" name="Straight Connector 3"/>
          <p:cNvCxnSpPr/>
          <p:nvPr/>
        </p:nvCxnSpPr>
        <p:spPr>
          <a:xfrm>
            <a:off x="615232" y="747963"/>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448491" y="905079"/>
            <a:ext cx="11355977" cy="5632311"/>
          </a:xfrm>
          <a:prstGeom prst="rect">
            <a:avLst/>
          </a:prstGeom>
        </p:spPr>
        <p:txBody>
          <a:bodyPr wrap="square">
            <a:spAutoFit/>
          </a:bodyPr>
          <a:lstStyle/>
          <a:p>
            <a:r>
              <a:rPr lang="en-US" sz="1600" dirty="0" err="1">
                <a:solidFill>
                  <a:srgbClr val="002060"/>
                </a:solidFill>
              </a:rPr>
              <a:t>Vessey</a:t>
            </a:r>
            <a:r>
              <a:rPr lang="en-US" sz="1600" dirty="0">
                <a:solidFill>
                  <a:srgbClr val="002060"/>
                </a:solidFill>
              </a:rPr>
              <a:t>, J. A., </a:t>
            </a:r>
            <a:r>
              <a:rPr lang="en-US" sz="1600" dirty="0" err="1">
                <a:solidFill>
                  <a:srgbClr val="002060"/>
                </a:solidFill>
              </a:rPr>
              <a:t>McCrave</a:t>
            </a:r>
            <a:r>
              <a:rPr lang="en-US" sz="1600" dirty="0">
                <a:solidFill>
                  <a:srgbClr val="002060"/>
                </a:solidFill>
              </a:rPr>
              <a:t>, J., </a:t>
            </a:r>
            <a:r>
              <a:rPr lang="en-US" sz="1600" dirty="0" err="1">
                <a:solidFill>
                  <a:srgbClr val="002060"/>
                </a:solidFill>
              </a:rPr>
              <a:t>Curro</a:t>
            </a:r>
            <a:r>
              <a:rPr lang="en-US" sz="1600" dirty="0">
                <a:solidFill>
                  <a:srgbClr val="002060"/>
                </a:solidFill>
              </a:rPr>
              <a:t>-Harrington, C., &amp; </a:t>
            </a:r>
            <a:r>
              <a:rPr lang="en-US" sz="1600" dirty="0" err="1">
                <a:solidFill>
                  <a:srgbClr val="002060"/>
                </a:solidFill>
              </a:rPr>
              <a:t>DiFazio</a:t>
            </a:r>
            <a:r>
              <a:rPr lang="en-US" sz="1600" dirty="0">
                <a:solidFill>
                  <a:srgbClr val="002060"/>
                </a:solidFill>
              </a:rPr>
              <a:t>, R. L. (2015). Enhancing care coordination through patient-and family-initiated telephone encounters: A quality improvement project. </a:t>
            </a:r>
            <a:r>
              <a:rPr lang="en-US" sz="1600" i="1" dirty="0">
                <a:solidFill>
                  <a:srgbClr val="002060"/>
                </a:solidFill>
              </a:rPr>
              <a:t>Journal of pediatric nursing</a:t>
            </a:r>
            <a:r>
              <a:rPr lang="en-US" sz="1600" dirty="0">
                <a:solidFill>
                  <a:srgbClr val="002060"/>
                </a:solidFill>
              </a:rPr>
              <a:t>, </a:t>
            </a:r>
            <a:r>
              <a:rPr lang="en-US" sz="1600" i="1" dirty="0">
                <a:solidFill>
                  <a:srgbClr val="002060"/>
                </a:solidFill>
              </a:rPr>
              <a:t>30</a:t>
            </a:r>
            <a:r>
              <a:rPr lang="en-US" sz="1600" dirty="0">
                <a:solidFill>
                  <a:srgbClr val="002060"/>
                </a:solidFill>
              </a:rPr>
              <a:t>(6), 915-923</a:t>
            </a:r>
            <a:r>
              <a:rPr lang="en-US" sz="1600" dirty="0" smtClean="0">
                <a:solidFill>
                  <a:srgbClr val="002060"/>
                </a:solidFill>
              </a:rPr>
              <a:t>.</a:t>
            </a:r>
          </a:p>
          <a:p>
            <a:endParaRPr lang="en-US" sz="1600" dirty="0">
              <a:solidFill>
                <a:srgbClr val="002060"/>
              </a:solidFill>
              <a:effectLst/>
            </a:endParaRPr>
          </a:p>
          <a:p>
            <a:r>
              <a:rPr lang="en-US" sz="1600" dirty="0" err="1">
                <a:solidFill>
                  <a:srgbClr val="002060"/>
                </a:solidFill>
              </a:rPr>
              <a:t>Antonelli</a:t>
            </a:r>
            <a:r>
              <a:rPr lang="en-US" sz="1600" dirty="0">
                <a:solidFill>
                  <a:srgbClr val="002060"/>
                </a:solidFill>
              </a:rPr>
              <a:t>, R. C., </a:t>
            </a:r>
            <a:r>
              <a:rPr lang="en-US" sz="1600" dirty="0" err="1">
                <a:solidFill>
                  <a:srgbClr val="002060"/>
                </a:solidFill>
              </a:rPr>
              <a:t>Stille</a:t>
            </a:r>
            <a:r>
              <a:rPr lang="en-US" sz="1600" dirty="0">
                <a:solidFill>
                  <a:srgbClr val="002060"/>
                </a:solidFill>
              </a:rPr>
              <a:t>, C. J., &amp; </a:t>
            </a:r>
            <a:r>
              <a:rPr lang="en-US" sz="1600" dirty="0" err="1">
                <a:solidFill>
                  <a:srgbClr val="002060"/>
                </a:solidFill>
              </a:rPr>
              <a:t>Antonelli</a:t>
            </a:r>
            <a:r>
              <a:rPr lang="en-US" sz="1600" dirty="0">
                <a:solidFill>
                  <a:srgbClr val="002060"/>
                </a:solidFill>
              </a:rPr>
              <a:t>, D. M. (2008). Care coordination for children and youth with special health care needs: a descriptive, multisite study of activities, personnel costs, and outcomes. </a:t>
            </a:r>
            <a:r>
              <a:rPr lang="en-US" sz="1600" i="1" dirty="0">
                <a:solidFill>
                  <a:srgbClr val="002060"/>
                </a:solidFill>
              </a:rPr>
              <a:t>Pediatrics</a:t>
            </a:r>
            <a:r>
              <a:rPr lang="en-US" sz="1600" dirty="0">
                <a:solidFill>
                  <a:srgbClr val="002060"/>
                </a:solidFill>
              </a:rPr>
              <a:t>, </a:t>
            </a:r>
            <a:r>
              <a:rPr lang="en-US" sz="1600" i="1" dirty="0">
                <a:solidFill>
                  <a:srgbClr val="002060"/>
                </a:solidFill>
              </a:rPr>
              <a:t>122</a:t>
            </a:r>
            <a:r>
              <a:rPr lang="en-US" sz="1600" dirty="0">
                <a:solidFill>
                  <a:srgbClr val="002060"/>
                </a:solidFill>
              </a:rPr>
              <a:t>(1), </a:t>
            </a:r>
            <a:r>
              <a:rPr lang="en-US" sz="1600" dirty="0" smtClean="0">
                <a:solidFill>
                  <a:srgbClr val="002060"/>
                </a:solidFill>
              </a:rPr>
              <a:t>209-216</a:t>
            </a:r>
            <a:r>
              <a:rPr lang="en-US" sz="1600" dirty="0">
                <a:solidFill>
                  <a:srgbClr val="002060"/>
                </a:solidFill>
              </a:rPr>
              <a:t>.</a:t>
            </a:r>
          </a:p>
          <a:p>
            <a:endParaRPr lang="en-US" sz="1600" dirty="0" smtClean="0">
              <a:solidFill>
                <a:srgbClr val="002060"/>
              </a:solidFill>
              <a:effectLst/>
            </a:endParaRPr>
          </a:p>
          <a:p>
            <a:r>
              <a:rPr lang="en-US" sz="1600" dirty="0" err="1" smtClean="0">
                <a:solidFill>
                  <a:srgbClr val="002060"/>
                </a:solidFill>
              </a:rPr>
              <a:t>Stille</a:t>
            </a:r>
            <a:r>
              <a:rPr lang="en-US" sz="1600" dirty="0" smtClean="0">
                <a:solidFill>
                  <a:srgbClr val="002060"/>
                </a:solidFill>
              </a:rPr>
              <a:t>, C. and </a:t>
            </a:r>
            <a:r>
              <a:rPr lang="en-US" sz="1600" dirty="0" err="1" smtClean="0">
                <a:solidFill>
                  <a:srgbClr val="002060"/>
                </a:solidFill>
              </a:rPr>
              <a:t>Antonnelli</a:t>
            </a:r>
            <a:r>
              <a:rPr lang="en-US" sz="1600" dirty="0" smtClean="0">
                <a:solidFill>
                  <a:srgbClr val="002060"/>
                </a:solidFill>
              </a:rPr>
              <a:t>, R. (2004).  Coordination </a:t>
            </a:r>
            <a:r>
              <a:rPr lang="en-US" sz="1600" dirty="0">
                <a:solidFill>
                  <a:srgbClr val="002060"/>
                </a:solidFill>
              </a:rPr>
              <a:t>of care for children with special health</a:t>
            </a:r>
          </a:p>
          <a:p>
            <a:r>
              <a:rPr lang="en-US" sz="1600" dirty="0">
                <a:solidFill>
                  <a:srgbClr val="002060"/>
                </a:solidFill>
              </a:rPr>
              <a:t>care </a:t>
            </a:r>
            <a:r>
              <a:rPr lang="en-US" sz="1600" dirty="0" smtClean="0">
                <a:solidFill>
                  <a:srgbClr val="002060"/>
                </a:solidFill>
              </a:rPr>
              <a:t>needs. </a:t>
            </a:r>
            <a:r>
              <a:rPr lang="en-US" sz="1600" dirty="0" err="1" smtClean="0">
                <a:solidFill>
                  <a:srgbClr val="002060"/>
                </a:solidFill>
              </a:rPr>
              <a:t>Curr</a:t>
            </a:r>
            <a:r>
              <a:rPr lang="en-US" sz="1600" dirty="0" smtClean="0">
                <a:solidFill>
                  <a:srgbClr val="002060"/>
                </a:solidFill>
              </a:rPr>
              <a:t> </a:t>
            </a:r>
            <a:r>
              <a:rPr lang="en-US" sz="1600" dirty="0" err="1">
                <a:solidFill>
                  <a:srgbClr val="002060"/>
                </a:solidFill>
              </a:rPr>
              <a:t>Opin</a:t>
            </a:r>
            <a:r>
              <a:rPr lang="en-US" sz="1600" dirty="0">
                <a:solidFill>
                  <a:srgbClr val="002060"/>
                </a:solidFill>
              </a:rPr>
              <a:t> </a:t>
            </a:r>
            <a:r>
              <a:rPr lang="en-US" sz="1600" dirty="0" err="1">
                <a:solidFill>
                  <a:srgbClr val="002060"/>
                </a:solidFill>
              </a:rPr>
              <a:t>Pediatr</a:t>
            </a:r>
            <a:r>
              <a:rPr lang="en-US" sz="1600" dirty="0">
                <a:solidFill>
                  <a:srgbClr val="002060"/>
                </a:solidFill>
              </a:rPr>
              <a:t> 16:700–705</a:t>
            </a:r>
            <a:r>
              <a:rPr lang="en-US" sz="1600" dirty="0" smtClean="0">
                <a:solidFill>
                  <a:srgbClr val="002060"/>
                </a:solidFill>
              </a:rPr>
              <a:t>.</a:t>
            </a:r>
          </a:p>
          <a:p>
            <a:endParaRPr lang="en-US" sz="1600" dirty="0">
              <a:solidFill>
                <a:srgbClr val="002060"/>
              </a:solidFill>
              <a:effectLst/>
            </a:endParaRPr>
          </a:p>
          <a:p>
            <a:r>
              <a:rPr lang="en-US" sz="1600" dirty="0" err="1">
                <a:solidFill>
                  <a:srgbClr val="002060"/>
                </a:solidFill>
              </a:rPr>
              <a:t>Antonelli</a:t>
            </a:r>
            <a:r>
              <a:rPr lang="en-US" sz="1600" dirty="0">
                <a:solidFill>
                  <a:srgbClr val="002060"/>
                </a:solidFill>
              </a:rPr>
              <a:t>, R. C., &amp; </a:t>
            </a:r>
            <a:r>
              <a:rPr lang="en-US" sz="1600" dirty="0" err="1">
                <a:solidFill>
                  <a:srgbClr val="002060"/>
                </a:solidFill>
              </a:rPr>
              <a:t>Antonelli</a:t>
            </a:r>
            <a:r>
              <a:rPr lang="en-US" sz="1600" dirty="0">
                <a:solidFill>
                  <a:srgbClr val="002060"/>
                </a:solidFill>
              </a:rPr>
              <a:t>, D. M. (2004). Providing a medical home: the cost of care coordination services in a community-based, general pediatric practice. </a:t>
            </a:r>
            <a:r>
              <a:rPr lang="en-US" sz="1600" i="1" dirty="0">
                <a:solidFill>
                  <a:srgbClr val="002060"/>
                </a:solidFill>
              </a:rPr>
              <a:t>Pediatrics</a:t>
            </a:r>
            <a:r>
              <a:rPr lang="en-US" sz="1600" dirty="0">
                <a:solidFill>
                  <a:srgbClr val="002060"/>
                </a:solidFill>
              </a:rPr>
              <a:t>, </a:t>
            </a:r>
            <a:r>
              <a:rPr lang="en-US" sz="1600" i="1" dirty="0">
                <a:solidFill>
                  <a:srgbClr val="002060"/>
                </a:solidFill>
              </a:rPr>
              <a:t>113</a:t>
            </a:r>
            <a:r>
              <a:rPr lang="en-US" sz="1600" dirty="0">
                <a:solidFill>
                  <a:srgbClr val="002060"/>
                </a:solidFill>
              </a:rPr>
              <a:t>(Supplement 4), 1522-1528</a:t>
            </a:r>
            <a:r>
              <a:rPr lang="en-US" sz="1600" dirty="0" smtClean="0">
                <a:solidFill>
                  <a:srgbClr val="002060"/>
                </a:solidFill>
              </a:rPr>
              <a:t>.</a:t>
            </a:r>
          </a:p>
          <a:p>
            <a:endParaRPr lang="en-US" sz="1600" dirty="0" smtClean="0">
              <a:solidFill>
                <a:srgbClr val="002060"/>
              </a:solidFill>
            </a:endParaRPr>
          </a:p>
          <a:p>
            <a:r>
              <a:rPr lang="en-US" sz="1600" dirty="0" err="1">
                <a:solidFill>
                  <a:srgbClr val="002060"/>
                </a:solidFill>
              </a:rPr>
              <a:t>Turchi</a:t>
            </a:r>
            <a:r>
              <a:rPr lang="en-US" sz="1600" dirty="0">
                <a:solidFill>
                  <a:srgbClr val="002060"/>
                </a:solidFill>
              </a:rPr>
              <a:t>, R. M., </a:t>
            </a:r>
            <a:r>
              <a:rPr lang="en-US" sz="1600" dirty="0" err="1">
                <a:solidFill>
                  <a:srgbClr val="002060"/>
                </a:solidFill>
              </a:rPr>
              <a:t>Gatto</a:t>
            </a:r>
            <a:r>
              <a:rPr lang="en-US" sz="1600" dirty="0">
                <a:solidFill>
                  <a:srgbClr val="002060"/>
                </a:solidFill>
              </a:rPr>
              <a:t>, M., &amp; </a:t>
            </a:r>
            <a:r>
              <a:rPr lang="en-US" sz="1600" dirty="0" err="1">
                <a:solidFill>
                  <a:srgbClr val="002060"/>
                </a:solidFill>
              </a:rPr>
              <a:t>Antonelli</a:t>
            </a:r>
            <a:r>
              <a:rPr lang="en-US" sz="1600" dirty="0">
                <a:solidFill>
                  <a:srgbClr val="002060"/>
                </a:solidFill>
              </a:rPr>
              <a:t>, R. (2007). Children and youth with special healthcare needs: there is no place like (a medical) home. </a:t>
            </a:r>
            <a:r>
              <a:rPr lang="en-US" sz="1600" i="1" dirty="0">
                <a:solidFill>
                  <a:srgbClr val="002060"/>
                </a:solidFill>
              </a:rPr>
              <a:t>Current opinion in pediatrics</a:t>
            </a:r>
            <a:r>
              <a:rPr lang="en-US" sz="1600" dirty="0">
                <a:solidFill>
                  <a:srgbClr val="002060"/>
                </a:solidFill>
              </a:rPr>
              <a:t>, </a:t>
            </a:r>
            <a:r>
              <a:rPr lang="en-US" sz="1600" i="1" dirty="0">
                <a:solidFill>
                  <a:srgbClr val="002060"/>
                </a:solidFill>
              </a:rPr>
              <a:t>19</a:t>
            </a:r>
            <a:r>
              <a:rPr lang="en-US" sz="1600" dirty="0">
                <a:solidFill>
                  <a:srgbClr val="002060"/>
                </a:solidFill>
              </a:rPr>
              <a:t>(4), 503-508.</a:t>
            </a:r>
          </a:p>
          <a:p>
            <a:endParaRPr lang="en-US" sz="1600" dirty="0">
              <a:solidFill>
                <a:srgbClr val="002060"/>
              </a:solidFill>
            </a:endParaRPr>
          </a:p>
          <a:p>
            <a:r>
              <a:rPr lang="en-US" sz="1600" dirty="0" err="1">
                <a:solidFill>
                  <a:srgbClr val="002060"/>
                </a:solidFill>
              </a:rPr>
              <a:t>Turchi</a:t>
            </a:r>
            <a:r>
              <a:rPr lang="en-US" sz="1600" dirty="0">
                <a:solidFill>
                  <a:srgbClr val="002060"/>
                </a:solidFill>
              </a:rPr>
              <a:t>, R. M., </a:t>
            </a:r>
            <a:r>
              <a:rPr lang="en-US" sz="1600" dirty="0" err="1">
                <a:solidFill>
                  <a:srgbClr val="002060"/>
                </a:solidFill>
              </a:rPr>
              <a:t>Berhane</a:t>
            </a:r>
            <a:r>
              <a:rPr lang="en-US" sz="1600" dirty="0">
                <a:solidFill>
                  <a:srgbClr val="002060"/>
                </a:solidFill>
              </a:rPr>
              <a:t>, Z., </a:t>
            </a:r>
            <a:r>
              <a:rPr lang="en-US" sz="1600" dirty="0" err="1">
                <a:solidFill>
                  <a:srgbClr val="002060"/>
                </a:solidFill>
              </a:rPr>
              <a:t>Bethell</a:t>
            </a:r>
            <a:r>
              <a:rPr lang="en-US" sz="1600" dirty="0">
                <a:solidFill>
                  <a:srgbClr val="002060"/>
                </a:solidFill>
              </a:rPr>
              <a:t>, C., </a:t>
            </a:r>
            <a:r>
              <a:rPr lang="en-US" sz="1600" dirty="0" err="1">
                <a:solidFill>
                  <a:srgbClr val="002060"/>
                </a:solidFill>
              </a:rPr>
              <a:t>Pomponio</a:t>
            </a:r>
            <a:r>
              <a:rPr lang="en-US" sz="1600" dirty="0">
                <a:solidFill>
                  <a:srgbClr val="002060"/>
                </a:solidFill>
              </a:rPr>
              <a:t>, A., </a:t>
            </a:r>
            <a:r>
              <a:rPr lang="en-US" sz="1600" dirty="0" err="1">
                <a:solidFill>
                  <a:srgbClr val="002060"/>
                </a:solidFill>
              </a:rPr>
              <a:t>Antonelli</a:t>
            </a:r>
            <a:r>
              <a:rPr lang="en-US" sz="1600" dirty="0">
                <a:solidFill>
                  <a:srgbClr val="002060"/>
                </a:solidFill>
              </a:rPr>
              <a:t>, R., &amp; </a:t>
            </a:r>
            <a:r>
              <a:rPr lang="en-US" sz="1600" dirty="0" err="1">
                <a:solidFill>
                  <a:srgbClr val="002060"/>
                </a:solidFill>
              </a:rPr>
              <a:t>Minkovitz</a:t>
            </a:r>
            <a:r>
              <a:rPr lang="en-US" sz="1600" dirty="0">
                <a:solidFill>
                  <a:srgbClr val="002060"/>
                </a:solidFill>
              </a:rPr>
              <a:t>, C. S. (2009). Care coordination for CSHCN: associations with family-provider relations and family/child outcomes. </a:t>
            </a:r>
            <a:r>
              <a:rPr lang="en-US" sz="1600" i="1" dirty="0">
                <a:solidFill>
                  <a:srgbClr val="002060"/>
                </a:solidFill>
              </a:rPr>
              <a:t>Pediatrics</a:t>
            </a:r>
            <a:r>
              <a:rPr lang="en-US" sz="1600" dirty="0">
                <a:solidFill>
                  <a:srgbClr val="002060"/>
                </a:solidFill>
              </a:rPr>
              <a:t>, </a:t>
            </a:r>
            <a:r>
              <a:rPr lang="en-US" sz="1600" i="1" dirty="0">
                <a:solidFill>
                  <a:srgbClr val="002060"/>
                </a:solidFill>
              </a:rPr>
              <a:t>124</a:t>
            </a:r>
            <a:r>
              <a:rPr lang="en-US" sz="1600" dirty="0">
                <a:solidFill>
                  <a:srgbClr val="002060"/>
                </a:solidFill>
              </a:rPr>
              <a:t>(Supplement 4), S428-S434</a:t>
            </a:r>
            <a:r>
              <a:rPr lang="en-US" sz="1600" dirty="0" smtClean="0">
                <a:solidFill>
                  <a:srgbClr val="002060"/>
                </a:solidFill>
              </a:rPr>
              <a:t>.</a:t>
            </a:r>
          </a:p>
          <a:p>
            <a:endParaRPr lang="en-US" sz="1600" dirty="0" smtClean="0">
              <a:solidFill>
                <a:srgbClr val="002060"/>
              </a:solidFill>
            </a:endParaRPr>
          </a:p>
          <a:p>
            <a:r>
              <a:rPr lang="en-US" sz="1600" dirty="0" smtClean="0">
                <a:solidFill>
                  <a:srgbClr val="002060"/>
                </a:solidFill>
              </a:rPr>
              <a:t>McAllister</a:t>
            </a:r>
            <a:r>
              <a:rPr lang="en-US" sz="1600" dirty="0">
                <a:solidFill>
                  <a:srgbClr val="002060"/>
                </a:solidFill>
              </a:rPr>
              <a:t>, J. W., </a:t>
            </a:r>
            <a:r>
              <a:rPr lang="en-US" sz="1600" dirty="0" err="1">
                <a:solidFill>
                  <a:srgbClr val="002060"/>
                </a:solidFill>
              </a:rPr>
              <a:t>Presler</a:t>
            </a:r>
            <a:r>
              <a:rPr lang="en-US" sz="1600" dirty="0">
                <a:solidFill>
                  <a:srgbClr val="002060"/>
                </a:solidFill>
              </a:rPr>
              <a:t>, E., &amp; Cooley, W. C. (2007). Practice-based care coordination: a medical home essential. </a:t>
            </a:r>
            <a:r>
              <a:rPr lang="en-US" sz="1600" i="1" dirty="0">
                <a:solidFill>
                  <a:srgbClr val="002060"/>
                </a:solidFill>
              </a:rPr>
              <a:t>Pediatrics</a:t>
            </a:r>
            <a:r>
              <a:rPr lang="en-US" sz="1600" dirty="0">
                <a:solidFill>
                  <a:srgbClr val="002060"/>
                </a:solidFill>
              </a:rPr>
              <a:t>, </a:t>
            </a:r>
            <a:r>
              <a:rPr lang="en-US" sz="1600" i="1" dirty="0">
                <a:solidFill>
                  <a:srgbClr val="002060"/>
                </a:solidFill>
              </a:rPr>
              <a:t>120</a:t>
            </a:r>
            <a:r>
              <a:rPr lang="en-US" sz="1600" dirty="0">
                <a:solidFill>
                  <a:srgbClr val="002060"/>
                </a:solidFill>
              </a:rPr>
              <a:t>(3), e723-e733.</a:t>
            </a:r>
          </a:p>
          <a:p>
            <a:endParaRPr lang="en-US" sz="1600" dirty="0"/>
          </a:p>
          <a:p>
            <a:endParaRPr lang="en-US" dirty="0">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7134687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69771"/>
            <a:ext cx="10058400" cy="597162"/>
          </a:xfrm>
        </p:spPr>
        <p:txBody>
          <a:bodyPr>
            <a:normAutofit/>
          </a:bodyPr>
          <a:lstStyle/>
          <a:p>
            <a:pPr marL="457200" indent="-457200">
              <a:lnSpc>
                <a:spcPct val="100000"/>
              </a:lnSpc>
              <a:buFont typeface="Wingdings" panose="05000000000000000000" pitchFamily="2" charset="2"/>
              <a:buChar char="§"/>
            </a:pPr>
            <a:r>
              <a:rPr lang="en-US" sz="3200" dirty="0" smtClean="0">
                <a:solidFill>
                  <a:srgbClr val="002060"/>
                </a:solidFill>
              </a:rPr>
              <a:t>Questions</a:t>
            </a:r>
            <a:endParaRPr lang="en-US" sz="3200" dirty="0">
              <a:solidFill>
                <a:srgbClr val="002060"/>
              </a:solidFill>
            </a:endParaRPr>
          </a:p>
        </p:txBody>
      </p:sp>
      <p:cxnSp>
        <p:nvCxnSpPr>
          <p:cNvPr id="4" name="Straight Connector 3"/>
          <p:cNvCxnSpPr/>
          <p:nvPr/>
        </p:nvCxnSpPr>
        <p:spPr>
          <a:xfrm>
            <a:off x="615231" y="853745"/>
            <a:ext cx="11022496" cy="0"/>
          </a:xfrm>
          <a:prstGeom prst="line">
            <a:avLst/>
          </a:prstGeom>
        </p:spPr>
        <p:style>
          <a:lnRef idx="1">
            <a:schemeClr val="dk1"/>
          </a:lnRef>
          <a:fillRef idx="0">
            <a:schemeClr val="dk1"/>
          </a:fillRef>
          <a:effectRef idx="0">
            <a:schemeClr val="dk1"/>
          </a:effectRef>
          <a:fontRef idx="minor">
            <a:schemeClr val="tx1"/>
          </a:fontRef>
        </p:style>
      </p:cxnSp>
      <p:sp>
        <p:nvSpPr>
          <p:cNvPr id="6" name="Title 1"/>
          <p:cNvSpPr txBox="1">
            <a:spLocks/>
          </p:cNvSpPr>
          <p:nvPr/>
        </p:nvSpPr>
        <p:spPr>
          <a:xfrm>
            <a:off x="1097279" y="2374577"/>
            <a:ext cx="10058400" cy="597162"/>
          </a:xfrm>
          <a:prstGeom prst="rect">
            <a:avLst/>
          </a:prstGeom>
        </p:spPr>
        <p:txBody>
          <a:bodyPr vert="horz" lIns="91440" tIns="45720" rIns="91440" bIns="45720" rtlCol="0" anchor="b">
            <a:normAutofit/>
          </a:bodyPr>
          <a:lstStyle>
            <a:lvl1pPr marL="0"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marL="457200" indent="-457200">
              <a:lnSpc>
                <a:spcPct val="100000"/>
              </a:lnSpc>
              <a:buFont typeface="Wingdings" panose="05000000000000000000" pitchFamily="2" charset="2"/>
              <a:buChar char="§"/>
            </a:pPr>
            <a:r>
              <a:rPr lang="en-US" sz="3200" dirty="0" smtClean="0">
                <a:solidFill>
                  <a:srgbClr val="002060"/>
                </a:solidFill>
              </a:rPr>
              <a:t>Contact Us</a:t>
            </a:r>
            <a:endParaRPr lang="en-US" sz="3200" dirty="0">
              <a:solidFill>
                <a:srgbClr val="002060"/>
              </a:solidFill>
            </a:endParaRPr>
          </a:p>
        </p:txBody>
      </p:sp>
      <p:cxnSp>
        <p:nvCxnSpPr>
          <p:cNvPr id="7" name="Straight Connector 6"/>
          <p:cNvCxnSpPr/>
          <p:nvPr/>
        </p:nvCxnSpPr>
        <p:spPr>
          <a:xfrm>
            <a:off x="615231" y="2971739"/>
            <a:ext cx="11022496" cy="0"/>
          </a:xfrm>
          <a:prstGeom prst="line">
            <a:avLst/>
          </a:prstGeom>
        </p:spPr>
        <p:style>
          <a:lnRef idx="1">
            <a:schemeClr val="dk1"/>
          </a:lnRef>
          <a:fillRef idx="0">
            <a:schemeClr val="dk1"/>
          </a:fillRef>
          <a:effectRef idx="0">
            <a:schemeClr val="dk1"/>
          </a:effectRef>
          <a:fontRef idx="minor">
            <a:schemeClr val="tx1"/>
          </a:fontRef>
        </p:style>
      </p:cxnSp>
      <p:sp>
        <p:nvSpPr>
          <p:cNvPr id="8" name="Content Placeholder 2"/>
          <p:cNvSpPr txBox="1">
            <a:spLocks/>
          </p:cNvSpPr>
          <p:nvPr/>
        </p:nvSpPr>
        <p:spPr>
          <a:xfrm>
            <a:off x="615231" y="3119849"/>
            <a:ext cx="11213990" cy="2756969"/>
          </a:xfrm>
          <a:prstGeom prst="rect">
            <a:avLst/>
          </a:prstGeom>
        </p:spPr>
        <p:txBody>
          <a:bodyPr vert="horz" lIns="0" tIns="45720" rIns="0" bIns="45720"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buNone/>
            </a:pPr>
            <a:r>
              <a:rPr lang="en-US" dirty="0" smtClean="0"/>
              <a:t>	Janis Gonzales					             Susan Chacon</a:t>
            </a:r>
          </a:p>
          <a:p>
            <a:pPr marL="0" indent="0">
              <a:lnSpc>
                <a:spcPct val="100000"/>
              </a:lnSpc>
              <a:spcBef>
                <a:spcPts val="0"/>
              </a:spcBef>
              <a:buNone/>
            </a:pPr>
            <a:r>
              <a:rPr lang="en-US" dirty="0" smtClean="0"/>
              <a:t>   </a:t>
            </a:r>
            <a:r>
              <a:rPr lang="en-US" dirty="0" smtClean="0">
                <a:hlinkClick r:id="rId2"/>
              </a:rPr>
              <a:t>Janis.Gonzales@state.nm.us</a:t>
            </a:r>
            <a:r>
              <a:rPr lang="en-US" dirty="0"/>
              <a:t>				</a:t>
            </a:r>
            <a:r>
              <a:rPr lang="en-US" dirty="0" smtClean="0"/>
              <a:t>   </a:t>
            </a:r>
            <a:r>
              <a:rPr lang="en-US" dirty="0" smtClean="0">
                <a:hlinkClick r:id="rId3"/>
              </a:rPr>
              <a:t>Susan.Chacon@state.nm.us</a:t>
            </a:r>
            <a:endParaRPr lang="en-US" dirty="0" smtClean="0"/>
          </a:p>
          <a:p>
            <a:pPr marL="0" indent="0">
              <a:lnSpc>
                <a:spcPct val="100000"/>
              </a:lnSpc>
              <a:spcBef>
                <a:spcPts val="0"/>
              </a:spcBef>
              <a:buNone/>
            </a:pPr>
            <a:endParaRPr lang="en-US" dirty="0" smtClean="0"/>
          </a:p>
          <a:p>
            <a:pPr marL="0" indent="0">
              <a:lnSpc>
                <a:spcPct val="100000"/>
              </a:lnSpc>
              <a:spcBef>
                <a:spcPts val="0"/>
              </a:spcBef>
              <a:buNone/>
            </a:pPr>
            <a:r>
              <a:rPr lang="en-US" dirty="0"/>
              <a:t>	</a:t>
            </a:r>
            <a:r>
              <a:rPr lang="en-US" dirty="0" smtClean="0"/>
              <a:t>  Heidi </a:t>
            </a:r>
            <a:r>
              <a:rPr lang="en-US" dirty="0" err="1" smtClean="0"/>
              <a:t>Fredine</a:t>
            </a:r>
            <a:r>
              <a:rPr lang="en-US" dirty="0" smtClean="0"/>
              <a:t>						Tony Cahill</a:t>
            </a:r>
          </a:p>
          <a:p>
            <a:pPr marL="0" indent="0">
              <a:lnSpc>
                <a:spcPct val="100000"/>
              </a:lnSpc>
              <a:spcBef>
                <a:spcPts val="0"/>
              </a:spcBef>
              <a:buNone/>
            </a:pPr>
            <a:r>
              <a:rPr lang="en-US" dirty="0" smtClean="0"/>
              <a:t>       </a:t>
            </a:r>
            <a:r>
              <a:rPr lang="en-US" dirty="0" smtClean="0">
                <a:hlinkClick r:id="rId4"/>
              </a:rPr>
              <a:t>hfredine@salud.unm.edu</a:t>
            </a:r>
            <a:r>
              <a:rPr lang="en-US" dirty="0"/>
              <a:t> </a:t>
            </a:r>
            <a:r>
              <a:rPr lang="en-US" dirty="0" smtClean="0"/>
              <a:t>                                                 </a:t>
            </a:r>
            <a:r>
              <a:rPr lang="en-US" dirty="0" smtClean="0">
                <a:hlinkClick r:id="rId5"/>
              </a:rPr>
              <a:t>acahill@salud.unm.edu</a:t>
            </a:r>
            <a:endParaRPr lang="en-US" dirty="0" smtClean="0"/>
          </a:p>
          <a:p>
            <a:pPr marL="0" indent="0">
              <a:lnSpc>
                <a:spcPct val="100000"/>
              </a:lnSpc>
              <a:spcBef>
                <a:spcPts val="0"/>
              </a:spcBef>
              <a:buNone/>
            </a:pPr>
            <a:endParaRPr lang="en-US" dirty="0"/>
          </a:p>
          <a:p>
            <a:pPr marL="0" indent="0" algn="ctr">
              <a:lnSpc>
                <a:spcPct val="100000"/>
              </a:lnSpc>
              <a:spcBef>
                <a:spcPts val="0"/>
              </a:spcBef>
              <a:buNone/>
            </a:pPr>
            <a:r>
              <a:rPr lang="en-US" dirty="0" smtClean="0"/>
              <a:t>Jaime King</a:t>
            </a:r>
          </a:p>
          <a:p>
            <a:pPr marL="0" indent="0" algn="ctr">
              <a:lnSpc>
                <a:spcPct val="100000"/>
              </a:lnSpc>
              <a:spcBef>
                <a:spcPts val="0"/>
              </a:spcBef>
              <a:buNone/>
            </a:pPr>
            <a:r>
              <a:rPr lang="en-US" dirty="0">
                <a:hlinkClick r:id="rId6"/>
              </a:rPr>
              <a:t>j</a:t>
            </a:r>
            <a:r>
              <a:rPr lang="en-US" dirty="0" smtClean="0">
                <a:hlinkClick r:id="rId6"/>
              </a:rPr>
              <a:t>anking@salud.unm.edu</a:t>
            </a:r>
            <a:endParaRPr lang="en-US" dirty="0" smtClean="0"/>
          </a:p>
          <a:p>
            <a:pPr marL="0" indent="0" algn="ctr">
              <a:lnSpc>
                <a:spcPct val="100000"/>
              </a:lnSpc>
              <a:spcBef>
                <a:spcPts val="0"/>
              </a:spcBef>
              <a:buNone/>
            </a:pPr>
            <a:endParaRPr lang="en-US" dirty="0" smtClean="0"/>
          </a:p>
          <a:p>
            <a:pPr marL="0" indent="0">
              <a:lnSpc>
                <a:spcPct val="100000"/>
              </a:lnSpc>
              <a:spcBef>
                <a:spcPts val="0"/>
              </a:spcBef>
              <a:buNone/>
            </a:pPr>
            <a:endParaRPr lang="en-US" dirty="0" smtClean="0"/>
          </a:p>
          <a:p>
            <a:pPr marL="0" indent="0">
              <a:lnSpc>
                <a:spcPct val="100000"/>
              </a:lnSpc>
              <a:spcBef>
                <a:spcPts val="0"/>
              </a:spcBef>
              <a:buNone/>
            </a:pPr>
            <a:endParaRPr lang="en-US" dirty="0"/>
          </a:p>
        </p:txBody>
      </p:sp>
      <p:sp>
        <p:nvSpPr>
          <p:cNvPr id="3" name="TextBox 2"/>
          <p:cNvSpPr txBox="1"/>
          <p:nvPr/>
        </p:nvSpPr>
        <p:spPr>
          <a:xfrm>
            <a:off x="4740965" y="953027"/>
            <a:ext cx="2345635" cy="1569660"/>
          </a:xfrm>
          <a:prstGeom prst="rect">
            <a:avLst/>
          </a:prstGeom>
          <a:noFill/>
        </p:spPr>
        <p:txBody>
          <a:bodyPr wrap="square" rtlCol="0">
            <a:spAutoFit/>
          </a:bodyPr>
          <a:lstStyle/>
          <a:p>
            <a:pPr algn="ctr"/>
            <a:r>
              <a:rPr lang="en-US" sz="9600" dirty="0" smtClean="0">
                <a:solidFill>
                  <a:srgbClr val="00B0F0"/>
                </a:solidFill>
              </a:rPr>
              <a:t>?</a:t>
            </a:r>
            <a:endParaRPr lang="en-US" sz="9600" dirty="0">
              <a:solidFill>
                <a:srgbClr val="00B0F0"/>
              </a:solidFill>
            </a:endParaRPr>
          </a:p>
        </p:txBody>
      </p:sp>
    </p:spTree>
    <p:extLst>
      <p:ext uri="{BB962C8B-B14F-4D97-AF65-F5344CB8AC3E}">
        <p14:creationId xmlns:p14="http://schemas.microsoft.com/office/powerpoint/2010/main" val="377255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274" y="558705"/>
            <a:ext cx="10058400" cy="792872"/>
          </a:xfrm>
        </p:spPr>
        <p:txBody>
          <a:bodyPr>
            <a:normAutofit/>
          </a:bodyPr>
          <a:lstStyle/>
          <a:p>
            <a:pPr marL="457200" indent="-457200">
              <a:buFont typeface="Wingdings" panose="05000000000000000000" pitchFamily="2" charset="2"/>
              <a:buChar char="§"/>
            </a:pPr>
            <a:r>
              <a:rPr lang="en-US" sz="2800" dirty="0" smtClean="0">
                <a:solidFill>
                  <a:srgbClr val="002060"/>
                </a:solidFill>
              </a:rPr>
              <a:t>Care Coordination for Children and Youth With Special Health Care Needs</a:t>
            </a:r>
            <a:br>
              <a:rPr lang="en-US" sz="2800" dirty="0" smtClean="0">
                <a:solidFill>
                  <a:srgbClr val="002060"/>
                </a:solidFill>
              </a:rPr>
            </a:br>
            <a:endParaRPr lang="en-US" sz="2800" dirty="0">
              <a:solidFill>
                <a:srgbClr val="002060"/>
              </a:solidFill>
            </a:endParaRPr>
          </a:p>
        </p:txBody>
      </p:sp>
      <p:sp>
        <p:nvSpPr>
          <p:cNvPr id="3" name="Content Placeholder 2"/>
          <p:cNvSpPr>
            <a:spLocks noGrp="1"/>
          </p:cNvSpPr>
          <p:nvPr>
            <p:ph idx="1"/>
          </p:nvPr>
        </p:nvSpPr>
        <p:spPr>
          <a:xfrm>
            <a:off x="1071274" y="1111081"/>
            <a:ext cx="10480431" cy="4530489"/>
          </a:xfrm>
        </p:spPr>
        <p:txBody>
          <a:bodyPr>
            <a:normAutofit lnSpcReduction="10000"/>
          </a:bodyPr>
          <a:lstStyle/>
          <a:p>
            <a:pPr marL="457200" indent="-457200">
              <a:buFont typeface="Wingdings" panose="05000000000000000000" pitchFamily="2" charset="2"/>
              <a:buChar char="§"/>
            </a:pPr>
            <a:r>
              <a:rPr lang="en-US" sz="2400" dirty="0">
                <a:solidFill>
                  <a:srgbClr val="002060"/>
                </a:solidFill>
              </a:rPr>
              <a:t>1987: Surgeon General called for “family-centered, community-based, coordinated care for children with special health care needs and their families.” </a:t>
            </a:r>
            <a:endParaRPr lang="en-US" sz="2400" dirty="0" smtClean="0">
              <a:solidFill>
                <a:srgbClr val="002060"/>
              </a:solidFill>
            </a:endParaRPr>
          </a:p>
          <a:p>
            <a:pPr marL="457200" indent="-457200">
              <a:buFont typeface="Wingdings" panose="05000000000000000000" pitchFamily="2" charset="2"/>
              <a:buChar char="§"/>
            </a:pPr>
            <a:r>
              <a:rPr lang="en-US" sz="2400" dirty="0" smtClean="0">
                <a:solidFill>
                  <a:srgbClr val="002060"/>
                </a:solidFill>
              </a:rPr>
              <a:t>MCHB: family-centered care part of CYSHCN core objectives</a:t>
            </a:r>
          </a:p>
          <a:p>
            <a:pPr marL="457200" indent="-457200">
              <a:buFont typeface="Wingdings" panose="05000000000000000000" pitchFamily="2" charset="2"/>
              <a:buChar char="§"/>
            </a:pPr>
            <a:r>
              <a:rPr lang="en-US" sz="2400" dirty="0" smtClean="0">
                <a:solidFill>
                  <a:srgbClr val="002060"/>
                </a:solidFill>
              </a:rPr>
              <a:t>ACA: increased attention to reducing fragmentation of services and increasing quality</a:t>
            </a:r>
          </a:p>
          <a:p>
            <a:pPr marL="457200" indent="-457200">
              <a:buFont typeface="Wingdings" panose="05000000000000000000" pitchFamily="2" charset="2"/>
              <a:buChar char="§"/>
            </a:pPr>
            <a:r>
              <a:rPr lang="en-US" sz="2400" dirty="0" smtClean="0">
                <a:solidFill>
                  <a:srgbClr val="002060"/>
                </a:solidFill>
              </a:rPr>
              <a:t>American </a:t>
            </a:r>
            <a:r>
              <a:rPr lang="en-US" sz="2400" dirty="0">
                <a:solidFill>
                  <a:srgbClr val="002060"/>
                </a:solidFill>
              </a:rPr>
              <a:t>Academy of </a:t>
            </a:r>
            <a:r>
              <a:rPr lang="en-US" sz="2400" dirty="0" smtClean="0">
                <a:solidFill>
                  <a:srgbClr val="002060"/>
                </a:solidFill>
              </a:rPr>
              <a:t>Pediatrics: care coordination is “</a:t>
            </a:r>
            <a:r>
              <a:rPr lang="en-US" sz="2400" dirty="0">
                <a:solidFill>
                  <a:srgbClr val="002060"/>
                </a:solidFill>
              </a:rPr>
              <a:t>a process that links children and youth with special health care needs </a:t>
            </a:r>
            <a:r>
              <a:rPr lang="en-US" sz="2400" dirty="0" smtClean="0">
                <a:solidFill>
                  <a:srgbClr val="002060"/>
                </a:solidFill>
              </a:rPr>
              <a:t>and </a:t>
            </a:r>
            <a:r>
              <a:rPr lang="en-US" sz="2400" dirty="0">
                <a:solidFill>
                  <a:srgbClr val="002060"/>
                </a:solidFill>
              </a:rPr>
              <a:t>their families with appropriate services and resources in a coordinated effort to achieve good </a:t>
            </a:r>
            <a:r>
              <a:rPr lang="en-US" sz="2400" dirty="0" smtClean="0">
                <a:solidFill>
                  <a:srgbClr val="002060"/>
                </a:solidFill>
              </a:rPr>
              <a:t>health”</a:t>
            </a:r>
          </a:p>
          <a:p>
            <a:pPr marL="457200" indent="-457200">
              <a:buFont typeface="Wingdings" panose="05000000000000000000" pitchFamily="2" charset="2"/>
              <a:buChar char="§"/>
            </a:pPr>
            <a:r>
              <a:rPr lang="en-US" sz="2400" dirty="0" smtClean="0">
                <a:solidFill>
                  <a:srgbClr val="002060"/>
                </a:solidFill>
              </a:rPr>
              <a:t>Most attention has been paid to medical care coordination by primary care physicians or nurses</a:t>
            </a:r>
          </a:p>
          <a:p>
            <a:pPr marL="457200" indent="-457200">
              <a:buFont typeface="Wingdings" panose="05000000000000000000" pitchFamily="2" charset="2"/>
              <a:buChar char="§"/>
            </a:pPr>
            <a:endParaRPr lang="en-US" sz="2400" dirty="0">
              <a:solidFill>
                <a:srgbClr val="002060"/>
              </a:solidFill>
            </a:endParaRPr>
          </a:p>
        </p:txBody>
      </p:sp>
      <p:cxnSp>
        <p:nvCxnSpPr>
          <p:cNvPr id="4" name="Straight Connector 3"/>
          <p:cNvCxnSpPr/>
          <p:nvPr/>
        </p:nvCxnSpPr>
        <p:spPr>
          <a:xfrm>
            <a:off x="589226" y="993163"/>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35603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9026"/>
            <a:ext cx="10058400" cy="1166339"/>
          </a:xfrm>
        </p:spPr>
        <p:txBody>
          <a:bodyPr>
            <a:normAutofit/>
          </a:bodyPr>
          <a:lstStyle/>
          <a:p>
            <a:pPr marL="457200" indent="-457200">
              <a:lnSpc>
                <a:spcPct val="100000"/>
              </a:lnSpc>
              <a:buFont typeface="Wingdings" panose="05000000000000000000" pitchFamily="2" charset="2"/>
              <a:buChar char="§"/>
            </a:pPr>
            <a:r>
              <a:rPr lang="en-US" sz="2800" dirty="0" smtClean="0">
                <a:solidFill>
                  <a:srgbClr val="002060"/>
                </a:solidFill>
              </a:rPr>
              <a:t>Challenges to Care Coordination and Other Service Provision in New Mexico</a:t>
            </a:r>
            <a:endParaRPr lang="en-US" sz="2800" dirty="0">
              <a:solidFill>
                <a:srgbClr val="002060"/>
              </a:solidFill>
            </a:endParaRPr>
          </a:p>
        </p:txBody>
      </p:sp>
      <p:sp>
        <p:nvSpPr>
          <p:cNvPr id="3" name="Content Placeholder 2"/>
          <p:cNvSpPr>
            <a:spLocks noGrp="1"/>
          </p:cNvSpPr>
          <p:nvPr>
            <p:ph idx="1"/>
          </p:nvPr>
        </p:nvSpPr>
        <p:spPr>
          <a:xfrm>
            <a:off x="978806" y="1418933"/>
            <a:ext cx="10480431" cy="4520313"/>
          </a:xfrm>
        </p:spPr>
        <p:txBody>
          <a:bodyPr>
            <a:normAutofit fontScale="92500" lnSpcReduction="10000"/>
          </a:bodyPr>
          <a:lstStyle/>
          <a:p>
            <a:pPr marL="457200" indent="-457200">
              <a:lnSpc>
                <a:spcPct val="110000"/>
              </a:lnSpc>
              <a:spcAft>
                <a:spcPts val="1200"/>
              </a:spcAft>
              <a:buFont typeface="Wingdings" panose="05000000000000000000" pitchFamily="2" charset="2"/>
              <a:buChar char="§"/>
            </a:pPr>
            <a:r>
              <a:rPr lang="en-US" sz="2400" dirty="0" smtClean="0">
                <a:solidFill>
                  <a:srgbClr val="002060"/>
                </a:solidFill>
              </a:rPr>
              <a:t>Fifth largest state in the union; 36</a:t>
            </a:r>
            <a:r>
              <a:rPr lang="en-US" sz="2400" baseline="30000" dirty="0" smtClean="0">
                <a:solidFill>
                  <a:srgbClr val="002060"/>
                </a:solidFill>
              </a:rPr>
              <a:t>th</a:t>
            </a:r>
            <a:r>
              <a:rPr lang="en-US" sz="2400" dirty="0" smtClean="0">
                <a:solidFill>
                  <a:srgbClr val="002060"/>
                </a:solidFill>
              </a:rPr>
              <a:t> in population (2 million)</a:t>
            </a:r>
          </a:p>
          <a:p>
            <a:pPr marL="457200" indent="-457200">
              <a:lnSpc>
                <a:spcPct val="110000"/>
              </a:lnSpc>
              <a:spcAft>
                <a:spcPts val="1200"/>
              </a:spcAft>
              <a:buFont typeface="Wingdings" panose="05000000000000000000" pitchFamily="2" charset="2"/>
              <a:buChar char="§"/>
            </a:pPr>
            <a:r>
              <a:rPr lang="en-US" sz="2400" dirty="0" smtClean="0">
                <a:solidFill>
                  <a:srgbClr val="002060"/>
                </a:solidFill>
              </a:rPr>
              <a:t>38% of population and 90% of land area classified as frontier (Harding County: 695 people)</a:t>
            </a:r>
            <a:endParaRPr lang="en-US" sz="2400" dirty="0">
              <a:solidFill>
                <a:srgbClr val="002060"/>
              </a:solidFill>
            </a:endParaRPr>
          </a:p>
          <a:p>
            <a:pPr marL="457200" indent="-457200">
              <a:lnSpc>
                <a:spcPct val="110000"/>
              </a:lnSpc>
              <a:spcAft>
                <a:spcPts val="1200"/>
              </a:spcAft>
              <a:buFont typeface="Wingdings" panose="05000000000000000000" pitchFamily="2" charset="2"/>
              <a:buChar char="§"/>
            </a:pPr>
            <a:r>
              <a:rPr lang="en-US" sz="2400" dirty="0" smtClean="0">
                <a:solidFill>
                  <a:srgbClr val="002060"/>
                </a:solidFill>
              </a:rPr>
              <a:t>Minority-Majority state (49% Hispanic, 12% Native American in 23 sovereign nations); 10% foreign born; 35% of population speaks a language other than English at home</a:t>
            </a:r>
          </a:p>
          <a:p>
            <a:pPr marL="457200" indent="-457200">
              <a:lnSpc>
                <a:spcPct val="110000"/>
              </a:lnSpc>
              <a:spcAft>
                <a:spcPts val="1200"/>
              </a:spcAft>
              <a:buFont typeface="Wingdings" panose="05000000000000000000" pitchFamily="2" charset="2"/>
              <a:buChar char="§"/>
            </a:pPr>
            <a:r>
              <a:rPr lang="en-US" sz="2400" dirty="0" smtClean="0">
                <a:solidFill>
                  <a:srgbClr val="002060"/>
                </a:solidFill>
              </a:rPr>
              <a:t>50</a:t>
            </a:r>
            <a:r>
              <a:rPr lang="en-US" sz="2400" baseline="30000" dirty="0" smtClean="0">
                <a:solidFill>
                  <a:srgbClr val="002060"/>
                </a:solidFill>
              </a:rPr>
              <a:t>th</a:t>
            </a:r>
            <a:r>
              <a:rPr lang="en-US" sz="2400" dirty="0" smtClean="0">
                <a:solidFill>
                  <a:srgbClr val="002060"/>
                </a:solidFill>
              </a:rPr>
              <a:t> in child health and economic well-being (Kids Count)</a:t>
            </a:r>
          </a:p>
          <a:p>
            <a:pPr marL="457200" indent="-457200">
              <a:lnSpc>
                <a:spcPct val="110000"/>
              </a:lnSpc>
              <a:spcAft>
                <a:spcPts val="1200"/>
              </a:spcAft>
              <a:buFont typeface="Wingdings" panose="05000000000000000000" pitchFamily="2" charset="2"/>
              <a:buChar char="§"/>
            </a:pPr>
            <a:r>
              <a:rPr lang="en-US" sz="2400" dirty="0">
                <a:solidFill>
                  <a:srgbClr val="002060"/>
                </a:solidFill>
              </a:rPr>
              <a:t>17.5 deaths </a:t>
            </a:r>
            <a:r>
              <a:rPr lang="en-US" sz="2400" dirty="0" smtClean="0">
                <a:solidFill>
                  <a:srgbClr val="002060"/>
                </a:solidFill>
              </a:rPr>
              <a:t>from opioids per </a:t>
            </a:r>
            <a:r>
              <a:rPr lang="en-US" sz="2400" dirty="0">
                <a:solidFill>
                  <a:srgbClr val="002060"/>
                </a:solidFill>
              </a:rPr>
              <a:t>100,000 </a:t>
            </a:r>
            <a:r>
              <a:rPr lang="en-US" sz="2400" dirty="0" smtClean="0">
                <a:solidFill>
                  <a:srgbClr val="002060"/>
                </a:solidFill>
              </a:rPr>
              <a:t>persons compared </a:t>
            </a:r>
            <a:r>
              <a:rPr lang="en-US" sz="2400" dirty="0">
                <a:solidFill>
                  <a:srgbClr val="002060"/>
                </a:solidFill>
              </a:rPr>
              <a:t>to </a:t>
            </a:r>
            <a:r>
              <a:rPr lang="en-US" sz="2400" dirty="0" smtClean="0">
                <a:solidFill>
                  <a:srgbClr val="002060"/>
                </a:solidFill>
              </a:rPr>
              <a:t>national </a:t>
            </a:r>
            <a:r>
              <a:rPr lang="en-US" sz="2400" dirty="0">
                <a:solidFill>
                  <a:srgbClr val="002060"/>
                </a:solidFill>
              </a:rPr>
              <a:t>rate of 13.3 </a:t>
            </a:r>
            <a:r>
              <a:rPr lang="en-US" sz="2400" dirty="0" smtClean="0">
                <a:solidFill>
                  <a:srgbClr val="002060"/>
                </a:solidFill>
              </a:rPr>
              <a:t>deaths.</a:t>
            </a:r>
          </a:p>
        </p:txBody>
      </p:sp>
      <p:cxnSp>
        <p:nvCxnSpPr>
          <p:cNvPr id="4" name="Straight Connector 3"/>
          <p:cNvCxnSpPr/>
          <p:nvPr/>
        </p:nvCxnSpPr>
        <p:spPr>
          <a:xfrm>
            <a:off x="905745" y="1353258"/>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5740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805" y="575908"/>
            <a:ext cx="10480431" cy="3962021"/>
          </a:xfrm>
        </p:spPr>
        <p:txBody>
          <a:bodyPr>
            <a:normAutofit lnSpcReduction="10000"/>
          </a:bodyPr>
          <a:lstStyle/>
          <a:p>
            <a:pPr marL="457200" indent="-457200">
              <a:lnSpc>
                <a:spcPct val="110000"/>
              </a:lnSpc>
              <a:spcAft>
                <a:spcPts val="1200"/>
              </a:spcAft>
              <a:buFont typeface="Wingdings" panose="05000000000000000000" pitchFamily="2" charset="2"/>
              <a:buChar char="§"/>
            </a:pPr>
            <a:r>
              <a:rPr lang="en-US" sz="2400" dirty="0">
                <a:solidFill>
                  <a:srgbClr val="002060"/>
                </a:solidFill>
              </a:rPr>
              <a:t>Prevalence of adverse childhood events significantly higher than the U.S. average</a:t>
            </a:r>
          </a:p>
          <a:p>
            <a:pPr marL="457200" indent="-457200">
              <a:lnSpc>
                <a:spcPct val="110000"/>
              </a:lnSpc>
              <a:spcAft>
                <a:spcPts val="1200"/>
              </a:spcAft>
              <a:buFont typeface="Wingdings" panose="05000000000000000000" pitchFamily="2" charset="2"/>
              <a:buChar char="§"/>
            </a:pPr>
            <a:r>
              <a:rPr lang="en-US" sz="2400" dirty="0" smtClean="0">
                <a:solidFill>
                  <a:srgbClr val="002060"/>
                </a:solidFill>
              </a:rPr>
              <a:t>49</a:t>
            </a:r>
            <a:r>
              <a:rPr lang="en-US" sz="2400" dirty="0">
                <a:solidFill>
                  <a:srgbClr val="002060"/>
                </a:solidFill>
              </a:rPr>
              <a:t>% of the population receives health care through Medicaid</a:t>
            </a:r>
          </a:p>
          <a:p>
            <a:pPr marL="457200" indent="-457200">
              <a:lnSpc>
                <a:spcPct val="110000"/>
              </a:lnSpc>
              <a:spcAft>
                <a:spcPts val="1200"/>
              </a:spcAft>
              <a:buFont typeface="Wingdings" panose="05000000000000000000" pitchFamily="2" charset="2"/>
              <a:buChar char="§"/>
            </a:pPr>
            <a:r>
              <a:rPr lang="en-US" sz="2400" dirty="0">
                <a:solidFill>
                  <a:srgbClr val="002060"/>
                </a:solidFill>
              </a:rPr>
              <a:t>74% of all births paid for by Medicaid </a:t>
            </a:r>
          </a:p>
          <a:p>
            <a:pPr marL="457200" indent="-457200">
              <a:lnSpc>
                <a:spcPct val="110000"/>
              </a:lnSpc>
              <a:spcAft>
                <a:spcPts val="1200"/>
              </a:spcAft>
              <a:buFont typeface="Wingdings" panose="05000000000000000000" pitchFamily="2" charset="2"/>
              <a:buChar char="§"/>
            </a:pPr>
            <a:r>
              <a:rPr lang="en-US" sz="2400" dirty="0" smtClean="0">
                <a:solidFill>
                  <a:srgbClr val="002060"/>
                </a:solidFill>
              </a:rPr>
              <a:t>32 of 33 counties are designated as primary care, nursing and dental shortage areas </a:t>
            </a:r>
          </a:p>
          <a:p>
            <a:pPr marL="457200" indent="-457200">
              <a:lnSpc>
                <a:spcPct val="110000"/>
              </a:lnSpc>
              <a:spcAft>
                <a:spcPts val="1200"/>
              </a:spcAft>
              <a:buFont typeface="Wingdings" panose="05000000000000000000" pitchFamily="2" charset="2"/>
              <a:buChar char="§"/>
            </a:pPr>
            <a:r>
              <a:rPr lang="en-US" sz="2400" dirty="0">
                <a:solidFill>
                  <a:srgbClr val="002060"/>
                </a:solidFill>
              </a:rPr>
              <a:t>Long distances to access health and other </a:t>
            </a:r>
            <a:r>
              <a:rPr lang="en-US" sz="2400" dirty="0" smtClean="0">
                <a:solidFill>
                  <a:srgbClr val="002060"/>
                </a:solidFill>
              </a:rPr>
              <a:t>services</a:t>
            </a:r>
            <a:endParaRPr lang="en-US" sz="2400" dirty="0">
              <a:solidFill>
                <a:srgbClr val="002060"/>
              </a:solidFill>
            </a:endParaRPr>
          </a:p>
        </p:txBody>
      </p:sp>
      <p:cxnSp>
        <p:nvCxnSpPr>
          <p:cNvPr id="4" name="Straight Connector 3"/>
          <p:cNvCxnSpPr/>
          <p:nvPr/>
        </p:nvCxnSpPr>
        <p:spPr>
          <a:xfrm>
            <a:off x="800242" y="409212"/>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1189820" y="4826544"/>
            <a:ext cx="10058400" cy="1169551"/>
          </a:xfrm>
          <a:prstGeom prst="rect">
            <a:avLst/>
          </a:prstGeom>
          <a:noFill/>
        </p:spPr>
        <p:txBody>
          <a:bodyPr wrap="square" rtlCol="0">
            <a:spAutoFit/>
          </a:bodyPr>
          <a:lstStyle/>
          <a:p>
            <a:pPr algn="ctr"/>
            <a:r>
              <a:rPr lang="en-US" sz="2400" i="1" dirty="0">
                <a:solidFill>
                  <a:srgbClr val="002060"/>
                </a:solidFill>
              </a:rPr>
              <a:t>All calculations based on our experiences elsewhere fail in New </a:t>
            </a:r>
            <a:r>
              <a:rPr lang="en-US" sz="2400" i="1" dirty="0" smtClean="0">
                <a:solidFill>
                  <a:srgbClr val="002060"/>
                </a:solidFill>
              </a:rPr>
              <a:t>Mexico.</a:t>
            </a:r>
          </a:p>
          <a:p>
            <a:pPr algn="ctr"/>
            <a:endParaRPr lang="en-US" sz="1000" i="1" dirty="0">
              <a:solidFill>
                <a:srgbClr val="002060"/>
              </a:solidFill>
            </a:endParaRPr>
          </a:p>
          <a:p>
            <a:pPr algn="r"/>
            <a:r>
              <a:rPr lang="en-US" dirty="0" smtClean="0">
                <a:solidFill>
                  <a:srgbClr val="002060"/>
                </a:solidFill>
              </a:rPr>
              <a:t>Lew Wallace </a:t>
            </a:r>
          </a:p>
          <a:p>
            <a:pPr algn="r"/>
            <a:r>
              <a:rPr lang="en-US" dirty="0" smtClean="0">
                <a:solidFill>
                  <a:srgbClr val="002060"/>
                </a:solidFill>
              </a:rPr>
              <a:t>Union General, author of Ben </a:t>
            </a:r>
            <a:r>
              <a:rPr lang="en-US" dirty="0" err="1" smtClean="0">
                <a:solidFill>
                  <a:srgbClr val="002060"/>
                </a:solidFill>
              </a:rPr>
              <a:t>Hur</a:t>
            </a:r>
            <a:r>
              <a:rPr lang="en-US" dirty="0" smtClean="0">
                <a:solidFill>
                  <a:srgbClr val="002060"/>
                </a:solidFill>
              </a:rPr>
              <a:t> and Territorial Governor of New Mexico </a:t>
            </a:r>
            <a:endParaRPr lang="en-US" dirty="0"/>
          </a:p>
        </p:txBody>
      </p:sp>
    </p:spTree>
    <p:extLst>
      <p:ext uri="{BB962C8B-B14F-4D97-AF65-F5344CB8AC3E}">
        <p14:creationId xmlns:p14="http://schemas.microsoft.com/office/powerpoint/2010/main" val="1105798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9026"/>
            <a:ext cx="10058400" cy="580713"/>
          </a:xfrm>
        </p:spPr>
        <p:txBody>
          <a:bodyPr>
            <a:normAutofit/>
          </a:bodyPr>
          <a:lstStyle/>
          <a:p>
            <a:pPr marL="457200" indent="-457200">
              <a:lnSpc>
                <a:spcPct val="100000"/>
              </a:lnSpc>
              <a:buFont typeface="Wingdings" panose="05000000000000000000" pitchFamily="2" charset="2"/>
              <a:buChar char="§"/>
            </a:pPr>
            <a:r>
              <a:rPr lang="en-US" sz="2800" dirty="0" smtClean="0">
                <a:solidFill>
                  <a:srgbClr val="002060"/>
                </a:solidFill>
              </a:rPr>
              <a:t>Overview of Children’s Medical Services</a:t>
            </a:r>
            <a:endParaRPr lang="en-US" sz="2800" dirty="0">
              <a:solidFill>
                <a:srgbClr val="002060"/>
              </a:solidFill>
            </a:endParaRPr>
          </a:p>
        </p:txBody>
      </p:sp>
      <p:sp>
        <p:nvSpPr>
          <p:cNvPr id="3" name="Content Placeholder 2"/>
          <p:cNvSpPr>
            <a:spLocks noGrp="1"/>
          </p:cNvSpPr>
          <p:nvPr>
            <p:ph idx="1"/>
          </p:nvPr>
        </p:nvSpPr>
        <p:spPr>
          <a:xfrm>
            <a:off x="886264" y="1001008"/>
            <a:ext cx="10480431" cy="5016615"/>
          </a:xfrm>
        </p:spPr>
        <p:txBody>
          <a:bodyPr>
            <a:normAutofit fontScale="92500" lnSpcReduction="10000"/>
          </a:bodyPr>
          <a:lstStyle/>
          <a:p>
            <a:pPr marL="457200" indent="-457200">
              <a:lnSpc>
                <a:spcPct val="110000"/>
              </a:lnSpc>
              <a:spcAft>
                <a:spcPts val="1200"/>
              </a:spcAft>
              <a:buFont typeface="Wingdings" panose="05000000000000000000" pitchFamily="2" charset="2"/>
              <a:buChar char="§"/>
            </a:pPr>
            <a:r>
              <a:rPr lang="en-US" sz="2400" dirty="0" smtClean="0">
                <a:solidFill>
                  <a:srgbClr val="002060"/>
                </a:solidFill>
              </a:rPr>
              <a:t>Located in Public Health </a:t>
            </a:r>
            <a:r>
              <a:rPr lang="en-US" sz="2400" dirty="0" smtClean="0">
                <a:solidFill>
                  <a:srgbClr val="002060"/>
                </a:solidFill>
              </a:rPr>
              <a:t>Division of the Department </a:t>
            </a:r>
            <a:r>
              <a:rPr lang="en-US" sz="2400" dirty="0" smtClean="0">
                <a:solidFill>
                  <a:srgbClr val="002060"/>
                </a:solidFill>
              </a:rPr>
              <a:t>of Health</a:t>
            </a:r>
            <a:endParaRPr lang="en-US" sz="2400" dirty="0" smtClean="0">
              <a:solidFill>
                <a:srgbClr val="FF0000"/>
              </a:solidFill>
            </a:endParaRPr>
          </a:p>
          <a:p>
            <a:pPr marL="457200" indent="-457200">
              <a:lnSpc>
                <a:spcPct val="110000"/>
              </a:lnSpc>
              <a:spcAft>
                <a:spcPts val="1200"/>
              </a:spcAft>
              <a:buFont typeface="Wingdings" panose="05000000000000000000" pitchFamily="2" charset="2"/>
              <a:buChar char="§"/>
            </a:pPr>
            <a:r>
              <a:rPr lang="en-US" sz="2400" dirty="0" smtClean="0">
                <a:solidFill>
                  <a:srgbClr val="002060"/>
                </a:solidFill>
              </a:rPr>
              <a:t>Multidisciplinary, bilingual staff includes 50 licensed social workers, 4 nutritionists, 2 nurses, a Medical Director, clerical staff and contractors provide health and related care coordination to 4,654</a:t>
            </a:r>
            <a:r>
              <a:rPr lang="en-US" dirty="0" smtClean="0"/>
              <a:t> </a:t>
            </a:r>
            <a:r>
              <a:rPr lang="en-US" sz="2400" dirty="0" smtClean="0">
                <a:solidFill>
                  <a:srgbClr val="002060"/>
                </a:solidFill>
              </a:rPr>
              <a:t>children birth to twenty one and their families</a:t>
            </a:r>
            <a:endParaRPr lang="en-US" sz="2400" dirty="0">
              <a:solidFill>
                <a:srgbClr val="C00000"/>
              </a:solidFill>
            </a:endParaRPr>
          </a:p>
          <a:p>
            <a:pPr marL="457200" indent="-457200">
              <a:lnSpc>
                <a:spcPct val="110000"/>
              </a:lnSpc>
              <a:spcAft>
                <a:spcPts val="1200"/>
              </a:spcAft>
              <a:buFont typeface="Wingdings" panose="05000000000000000000" pitchFamily="2" charset="2"/>
              <a:buChar char="§"/>
            </a:pPr>
            <a:r>
              <a:rPr lang="en-US" sz="2400" dirty="0">
                <a:solidFill>
                  <a:srgbClr val="002060"/>
                </a:solidFill>
              </a:rPr>
              <a:t>Safety net payment for medical care for CYSHCN that are non-Medicaid </a:t>
            </a:r>
            <a:r>
              <a:rPr lang="en-US" sz="2400" dirty="0" smtClean="0">
                <a:solidFill>
                  <a:srgbClr val="002060"/>
                </a:solidFill>
              </a:rPr>
              <a:t>eligible – includes primary </a:t>
            </a:r>
            <a:r>
              <a:rPr lang="en-US" sz="2400" dirty="0">
                <a:solidFill>
                  <a:srgbClr val="002060"/>
                </a:solidFill>
              </a:rPr>
              <a:t>care, specialty care, dental </a:t>
            </a:r>
            <a:r>
              <a:rPr lang="en-US" sz="2400" dirty="0" smtClean="0">
                <a:solidFill>
                  <a:srgbClr val="002060"/>
                </a:solidFill>
              </a:rPr>
              <a:t>care. </a:t>
            </a:r>
            <a:r>
              <a:rPr lang="en-US" sz="2400" dirty="0">
                <a:solidFill>
                  <a:srgbClr val="002060"/>
                </a:solidFill>
              </a:rPr>
              <a:t>$15,000 per client per year cap. </a:t>
            </a:r>
            <a:endParaRPr lang="en-US" sz="2400" dirty="0" smtClean="0">
              <a:solidFill>
                <a:srgbClr val="002060"/>
              </a:solidFill>
            </a:endParaRPr>
          </a:p>
          <a:p>
            <a:pPr marL="457200" indent="-457200">
              <a:lnSpc>
                <a:spcPct val="110000"/>
              </a:lnSpc>
              <a:spcAft>
                <a:spcPts val="1200"/>
              </a:spcAft>
              <a:buFont typeface="Wingdings" panose="05000000000000000000" pitchFamily="2" charset="2"/>
              <a:buChar char="§"/>
            </a:pPr>
            <a:r>
              <a:rPr lang="en-US" sz="2400" dirty="0" smtClean="0">
                <a:solidFill>
                  <a:srgbClr val="002060"/>
                </a:solidFill>
              </a:rPr>
              <a:t>160 </a:t>
            </a:r>
            <a:r>
              <a:rPr lang="en-US" sz="2400" dirty="0">
                <a:solidFill>
                  <a:srgbClr val="002060"/>
                </a:solidFill>
              </a:rPr>
              <a:t>pediatric multispecialty outreach clinics in rural communities </a:t>
            </a:r>
            <a:r>
              <a:rPr lang="en-US" sz="2400" dirty="0" smtClean="0">
                <a:solidFill>
                  <a:srgbClr val="002060"/>
                </a:solidFill>
              </a:rPr>
              <a:t>(endocrine</a:t>
            </a:r>
            <a:r>
              <a:rPr lang="en-US" sz="2400" dirty="0">
                <a:solidFill>
                  <a:srgbClr val="002060"/>
                </a:solidFill>
              </a:rPr>
              <a:t>, cleft palate, neurology, nephrology, pulmonary, genetics, metabolic, </a:t>
            </a:r>
            <a:r>
              <a:rPr lang="en-US" sz="2400" dirty="0" err="1">
                <a:solidFill>
                  <a:srgbClr val="002060"/>
                </a:solidFill>
              </a:rPr>
              <a:t>dysmorphology</a:t>
            </a:r>
            <a:r>
              <a:rPr lang="en-US" sz="2400" dirty="0">
                <a:solidFill>
                  <a:srgbClr val="002060"/>
                </a:solidFill>
              </a:rPr>
              <a:t>, cardiology, gastroenterology, cystic fibrosis)</a:t>
            </a:r>
          </a:p>
          <a:p>
            <a:pPr marL="457200" indent="-457200">
              <a:lnSpc>
                <a:spcPct val="110000"/>
              </a:lnSpc>
              <a:spcAft>
                <a:spcPts val="1200"/>
              </a:spcAft>
              <a:buFont typeface="Wingdings" panose="05000000000000000000" pitchFamily="2" charset="2"/>
              <a:buChar char="§"/>
            </a:pPr>
            <a:endParaRPr lang="en-US" sz="2400" dirty="0" smtClean="0">
              <a:solidFill>
                <a:srgbClr val="002060"/>
              </a:solidFill>
            </a:endParaRPr>
          </a:p>
        </p:txBody>
      </p:sp>
      <p:cxnSp>
        <p:nvCxnSpPr>
          <p:cNvPr id="4" name="Straight Connector 3"/>
          <p:cNvCxnSpPr/>
          <p:nvPr/>
        </p:nvCxnSpPr>
        <p:spPr>
          <a:xfrm>
            <a:off x="535876" y="870373"/>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90578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9026"/>
            <a:ext cx="10058400" cy="580713"/>
          </a:xfrm>
        </p:spPr>
        <p:txBody>
          <a:bodyPr>
            <a:normAutofit/>
          </a:bodyPr>
          <a:lstStyle/>
          <a:p>
            <a:pPr marL="457200" indent="-457200">
              <a:lnSpc>
                <a:spcPct val="100000"/>
              </a:lnSpc>
              <a:buFont typeface="Wingdings" panose="05000000000000000000" pitchFamily="2" charset="2"/>
              <a:buChar char="§"/>
            </a:pPr>
            <a:r>
              <a:rPr lang="en-US" sz="2800" dirty="0" smtClean="0">
                <a:solidFill>
                  <a:srgbClr val="002060"/>
                </a:solidFill>
              </a:rPr>
              <a:t>Examples of Conditions Covered </a:t>
            </a:r>
            <a:endParaRPr lang="en-US" sz="2800" dirty="0">
              <a:solidFill>
                <a:srgbClr val="002060"/>
              </a:solidFill>
            </a:endParaRPr>
          </a:p>
        </p:txBody>
      </p:sp>
      <p:cxnSp>
        <p:nvCxnSpPr>
          <p:cNvPr id="4" name="Straight Connector 3"/>
          <p:cNvCxnSpPr/>
          <p:nvPr/>
        </p:nvCxnSpPr>
        <p:spPr>
          <a:xfrm>
            <a:off x="535876" y="870373"/>
            <a:ext cx="1102249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792778" y="1330299"/>
            <a:ext cx="5333702" cy="4093428"/>
          </a:xfrm>
          <a:prstGeom prst="rect">
            <a:avLst/>
          </a:prstGeom>
        </p:spPr>
        <p:txBody>
          <a:bodyPr wrap="square">
            <a:spAutoFit/>
          </a:bodyPr>
          <a:lstStyle/>
          <a:p>
            <a:endParaRPr lang="en-US" sz="2000" dirty="0">
              <a:solidFill>
                <a:srgbClr val="000000"/>
              </a:solidFill>
              <a:latin typeface="Arial" panose="020B0604020202020204" pitchFamily="34" charset="0"/>
            </a:endParaRPr>
          </a:p>
          <a:p>
            <a:r>
              <a:rPr lang="en-US" sz="2000" dirty="0">
                <a:solidFill>
                  <a:srgbClr val="002060"/>
                </a:solidFill>
                <a:latin typeface="Arial" panose="020B0604020202020204" pitchFamily="34" charset="0"/>
              </a:rPr>
              <a:t>Cancer </a:t>
            </a:r>
          </a:p>
          <a:p>
            <a:r>
              <a:rPr lang="en-US" sz="2000" dirty="0">
                <a:solidFill>
                  <a:srgbClr val="002060"/>
                </a:solidFill>
                <a:latin typeface="Arial" panose="020B0604020202020204" pitchFamily="34" charset="0"/>
              </a:rPr>
              <a:t>Congenital Heart Disease </a:t>
            </a:r>
          </a:p>
          <a:p>
            <a:r>
              <a:rPr lang="en-US" sz="2000" dirty="0">
                <a:solidFill>
                  <a:srgbClr val="002060"/>
                </a:solidFill>
                <a:latin typeface="Arial" panose="020B0604020202020204" pitchFamily="34" charset="0"/>
              </a:rPr>
              <a:t>Cardiology </a:t>
            </a:r>
          </a:p>
          <a:p>
            <a:r>
              <a:rPr lang="en-US" sz="2000" dirty="0">
                <a:solidFill>
                  <a:srgbClr val="002060"/>
                </a:solidFill>
                <a:latin typeface="Arial" panose="020B0604020202020204" pitchFamily="34" charset="0"/>
              </a:rPr>
              <a:t>Hydrocephalus and other brain anomalies </a:t>
            </a:r>
          </a:p>
          <a:p>
            <a:r>
              <a:rPr lang="en-US" sz="2000" dirty="0">
                <a:solidFill>
                  <a:srgbClr val="002060"/>
                </a:solidFill>
                <a:latin typeface="Arial" panose="020B0604020202020204" pitchFamily="34" charset="0"/>
              </a:rPr>
              <a:t>Diabetes </a:t>
            </a:r>
          </a:p>
          <a:p>
            <a:r>
              <a:rPr lang="en-US" sz="2000" dirty="0">
                <a:solidFill>
                  <a:srgbClr val="002060"/>
                </a:solidFill>
                <a:latin typeface="Arial" panose="020B0604020202020204" pitchFamily="34" charset="0"/>
              </a:rPr>
              <a:t>Chronic Rheumatic conditions </a:t>
            </a:r>
          </a:p>
          <a:p>
            <a:r>
              <a:rPr lang="en-US" sz="2000" dirty="0">
                <a:solidFill>
                  <a:srgbClr val="002060"/>
                </a:solidFill>
                <a:latin typeface="Arial" panose="020B0604020202020204" pitchFamily="34" charset="0"/>
              </a:rPr>
              <a:t>Epilepsy </a:t>
            </a:r>
          </a:p>
          <a:p>
            <a:r>
              <a:rPr lang="en-US" sz="2000" dirty="0">
                <a:solidFill>
                  <a:srgbClr val="002060"/>
                </a:solidFill>
                <a:latin typeface="Arial" panose="020B0604020202020204" pitchFamily="34" charset="0"/>
              </a:rPr>
              <a:t>Cystic Fibrosis </a:t>
            </a:r>
          </a:p>
          <a:p>
            <a:r>
              <a:rPr lang="en-US" sz="2000" dirty="0">
                <a:solidFill>
                  <a:srgbClr val="002060"/>
                </a:solidFill>
                <a:latin typeface="Arial" panose="020B0604020202020204" pitchFamily="34" charset="0"/>
              </a:rPr>
              <a:t>Asthma </a:t>
            </a:r>
          </a:p>
          <a:p>
            <a:r>
              <a:rPr lang="en-US" sz="2000" dirty="0">
                <a:solidFill>
                  <a:srgbClr val="002060"/>
                </a:solidFill>
                <a:latin typeface="Arial" panose="020B0604020202020204" pitchFamily="34" charset="0"/>
              </a:rPr>
              <a:t>Most eye disorders </a:t>
            </a:r>
          </a:p>
          <a:p>
            <a:r>
              <a:rPr lang="en-US" sz="2000" dirty="0">
                <a:solidFill>
                  <a:srgbClr val="002060"/>
                </a:solidFill>
                <a:latin typeface="Arial" panose="020B0604020202020204" pitchFamily="34" charset="0"/>
              </a:rPr>
              <a:t>Renal disease </a:t>
            </a:r>
          </a:p>
          <a:p>
            <a:r>
              <a:rPr lang="en-US" sz="2000" dirty="0">
                <a:solidFill>
                  <a:srgbClr val="002060"/>
                </a:solidFill>
                <a:latin typeface="Arial" panose="020B0604020202020204" pitchFamily="34" charset="0"/>
              </a:rPr>
              <a:t>Cleft lip and palate </a:t>
            </a:r>
          </a:p>
        </p:txBody>
      </p:sp>
      <p:sp>
        <p:nvSpPr>
          <p:cNvPr id="7" name="Rectangle 6"/>
          <p:cNvSpPr/>
          <p:nvPr/>
        </p:nvSpPr>
        <p:spPr>
          <a:xfrm>
            <a:off x="6224670" y="1176411"/>
            <a:ext cx="5333702" cy="4401205"/>
          </a:xfrm>
          <a:prstGeom prst="rect">
            <a:avLst/>
          </a:prstGeom>
        </p:spPr>
        <p:txBody>
          <a:bodyPr wrap="square">
            <a:spAutoFit/>
          </a:bodyPr>
          <a:lstStyle/>
          <a:p>
            <a:endParaRPr lang="en-US" sz="2000" dirty="0">
              <a:solidFill>
                <a:srgbClr val="000000"/>
              </a:solidFill>
              <a:latin typeface="Arial" panose="020B0604020202020204" pitchFamily="34" charset="0"/>
            </a:endParaRPr>
          </a:p>
          <a:p>
            <a:r>
              <a:rPr lang="en-US" sz="2000" dirty="0" smtClean="0">
                <a:solidFill>
                  <a:srgbClr val="002060"/>
                </a:solidFill>
                <a:latin typeface="Arial" panose="020B0604020202020204" pitchFamily="34" charset="0"/>
              </a:rPr>
              <a:t>Congenital </a:t>
            </a:r>
            <a:r>
              <a:rPr lang="en-US" sz="2000" dirty="0">
                <a:solidFill>
                  <a:srgbClr val="002060"/>
                </a:solidFill>
                <a:latin typeface="Arial" panose="020B0604020202020204" pitchFamily="34" charset="0"/>
              </a:rPr>
              <a:t>anomalies </a:t>
            </a:r>
          </a:p>
          <a:p>
            <a:r>
              <a:rPr lang="en-US" sz="2000" dirty="0">
                <a:solidFill>
                  <a:srgbClr val="002060"/>
                </a:solidFill>
                <a:latin typeface="Arial" panose="020B0604020202020204" pitchFamily="34" charset="0"/>
              </a:rPr>
              <a:t>Genetic and Metabolic disorders </a:t>
            </a:r>
          </a:p>
          <a:p>
            <a:r>
              <a:rPr lang="en-US" sz="2000" dirty="0">
                <a:solidFill>
                  <a:srgbClr val="002060"/>
                </a:solidFill>
                <a:latin typeface="Arial" panose="020B0604020202020204" pitchFamily="34" charset="0"/>
              </a:rPr>
              <a:t>Hearing Loss </a:t>
            </a:r>
          </a:p>
          <a:p>
            <a:r>
              <a:rPr lang="en-US" sz="2000" dirty="0">
                <a:solidFill>
                  <a:srgbClr val="002060"/>
                </a:solidFill>
                <a:latin typeface="Arial" panose="020B0604020202020204" pitchFamily="34" charset="0"/>
              </a:rPr>
              <a:t>Chronic ear/throat/sinus infections </a:t>
            </a:r>
          </a:p>
          <a:p>
            <a:r>
              <a:rPr lang="en-US" sz="2000" dirty="0">
                <a:solidFill>
                  <a:srgbClr val="002060"/>
                </a:solidFill>
                <a:latin typeface="Arial" panose="020B0604020202020204" pitchFamily="34" charset="0"/>
              </a:rPr>
              <a:t>Blood disorders </a:t>
            </a:r>
          </a:p>
          <a:p>
            <a:r>
              <a:rPr lang="en-US" sz="2000" dirty="0">
                <a:solidFill>
                  <a:srgbClr val="002060"/>
                </a:solidFill>
                <a:latin typeface="Arial" panose="020B0604020202020204" pitchFamily="34" charset="0"/>
              </a:rPr>
              <a:t>Thyroid disorders and other endocrine disorders </a:t>
            </a:r>
          </a:p>
          <a:p>
            <a:r>
              <a:rPr lang="en-US" sz="2000" dirty="0">
                <a:solidFill>
                  <a:srgbClr val="002060"/>
                </a:solidFill>
                <a:latin typeface="Arial" panose="020B0604020202020204" pitchFamily="34" charset="0"/>
              </a:rPr>
              <a:t>Neurological disorders (cerebral palsy, transverse myelitis, </a:t>
            </a:r>
            <a:r>
              <a:rPr lang="en-US" sz="2000" dirty="0" err="1">
                <a:solidFill>
                  <a:srgbClr val="002060"/>
                </a:solidFill>
                <a:latin typeface="Arial" panose="020B0604020202020204" pitchFamily="34" charset="0"/>
              </a:rPr>
              <a:t>spina</a:t>
            </a:r>
            <a:r>
              <a:rPr lang="en-US" sz="2000" dirty="0">
                <a:solidFill>
                  <a:srgbClr val="002060"/>
                </a:solidFill>
                <a:latin typeface="Arial" panose="020B0604020202020204" pitchFamily="34" charset="0"/>
              </a:rPr>
              <a:t> bifida) </a:t>
            </a:r>
          </a:p>
          <a:p>
            <a:r>
              <a:rPr lang="en-US" sz="2000" dirty="0">
                <a:solidFill>
                  <a:srgbClr val="002060"/>
                </a:solidFill>
                <a:latin typeface="Arial" panose="020B0604020202020204" pitchFamily="34" charset="0"/>
              </a:rPr>
              <a:t>Long term effects of severe burns </a:t>
            </a:r>
          </a:p>
          <a:p>
            <a:r>
              <a:rPr lang="en-US" sz="2000" dirty="0">
                <a:solidFill>
                  <a:srgbClr val="002060"/>
                </a:solidFill>
                <a:latin typeface="Arial" panose="020B0604020202020204" pitchFamily="34" charset="0"/>
              </a:rPr>
              <a:t>Chronic, severe skin disorders </a:t>
            </a:r>
          </a:p>
          <a:p>
            <a:r>
              <a:rPr lang="en-US" sz="2000" dirty="0">
                <a:solidFill>
                  <a:srgbClr val="002060"/>
                </a:solidFill>
                <a:latin typeface="Arial" panose="020B0604020202020204" pitchFamily="34" charset="0"/>
              </a:rPr>
              <a:t>Chronic liver, gallbladder, pancreas or Gastro Intestinal (GI) disorders </a:t>
            </a:r>
            <a:endParaRPr lang="en-US" sz="2000" dirty="0">
              <a:solidFill>
                <a:srgbClr val="002060"/>
              </a:solidFill>
            </a:endParaRPr>
          </a:p>
        </p:txBody>
      </p:sp>
    </p:spTree>
    <p:extLst>
      <p:ext uri="{BB962C8B-B14F-4D97-AF65-F5344CB8AC3E}">
        <p14:creationId xmlns:p14="http://schemas.microsoft.com/office/powerpoint/2010/main" val="2945244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5DF89A8497594CAC8D4F0572E14D15" ma:contentTypeVersion="2" ma:contentTypeDescription="Create a new document." ma:contentTypeScope="" ma:versionID="53ed833e4c61dacfd0fd6dc7c261689e">
  <xsd:schema xmlns:xsd="http://www.w3.org/2001/XMLSchema" xmlns:xs="http://www.w3.org/2001/XMLSchema" xmlns:p="http://schemas.microsoft.com/office/2006/metadata/properties" xmlns:ns2="c2c65d1a-0f1a-44be-8b7b-8258443c2d4a" xmlns:ns3="http://schemas.microsoft.com/sharepoint/v4" targetNamespace="http://schemas.microsoft.com/office/2006/metadata/properties" ma:root="true" ma:fieldsID="a1f817686d460ff216412cf7ff9825dc" ns2:_="" ns3:_="">
    <xsd:import namespace="c2c65d1a-0f1a-44be-8b7b-8258443c2d4a"/>
    <xsd:import namespace="http://schemas.microsoft.com/sharepoint/v4"/>
    <xsd:element name="properties">
      <xsd:complexType>
        <xsd:sequence>
          <xsd:element name="documentManagement">
            <xsd:complexType>
              <xsd:all>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c65d1a-0f1a-44be-8b7b-8258443c2d4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3835287E-E253-49F6-9F40-F2CA4F1BA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c65d1a-0f1a-44be-8b7b-8258443c2d4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278EF7-E3BB-46DC-9225-0FD9EC816864}">
  <ds:schemaRefs>
    <ds:schemaRef ds:uri="http://schemas.microsoft.com/sharepoint/v3/contenttype/forms"/>
  </ds:schemaRefs>
</ds:datastoreItem>
</file>

<file path=customXml/itemProps3.xml><?xml version="1.0" encoding="utf-8"?>
<ds:datastoreItem xmlns:ds="http://schemas.openxmlformats.org/officeDocument/2006/customXml" ds:itemID="{72709126-CEE4-4711-88C8-21E291E4E660}">
  <ds:schemaRefs>
    <ds:schemaRef ds:uri="http://www.w3.org/XML/1998/namespace"/>
    <ds:schemaRef ds:uri="http://schemas.openxmlformats.org/package/2006/metadata/core-properties"/>
    <ds:schemaRef ds:uri="http://schemas.microsoft.com/office/2006/documentManagement/types"/>
    <ds:schemaRef ds:uri="http://purl.org/dc/dcmitype/"/>
    <ds:schemaRef ds:uri="c2c65d1a-0f1a-44be-8b7b-8258443c2d4a"/>
    <ds:schemaRef ds:uri="http://purl.org/dc/terms/"/>
    <ds:schemaRef ds:uri="http://schemas.microsoft.com/office/infopath/2007/PartnerControls"/>
    <ds:schemaRef ds:uri="http://schemas.microsoft.com/sharepoint/v4"/>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Retrospect</Template>
  <TotalTime>7633</TotalTime>
  <Words>3350</Words>
  <Application>Microsoft Office PowerPoint</Application>
  <PresentationFormat>Widescreen</PresentationFormat>
  <Paragraphs>714</Paragraphs>
  <Slides>43</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Wingdings</vt:lpstr>
      <vt:lpstr>Retrospect</vt:lpstr>
      <vt:lpstr>PowerPoint Presentation</vt:lpstr>
      <vt:lpstr>PowerPoint Presentation</vt:lpstr>
      <vt:lpstr>PowerPoint Presentation</vt:lpstr>
      <vt:lpstr>Care Coordination and Public Health: An Alternative Way to Improve Quality of life and Reduce Health Care Costs</vt:lpstr>
      <vt:lpstr>Care Coordination for Children and Youth With Special Health Care Needs </vt:lpstr>
      <vt:lpstr>Challenges to Care Coordination and Other Service Provision in New Mexico</vt:lpstr>
      <vt:lpstr>PowerPoint Presentation</vt:lpstr>
      <vt:lpstr>Overview of Children’s Medical Services</vt:lpstr>
      <vt:lpstr>Examples of Conditions Covered </vt:lpstr>
      <vt:lpstr>PowerPoint Presentation</vt:lpstr>
      <vt:lpstr>Study Design and Methodology</vt:lpstr>
      <vt:lpstr>Methodology, Continued</vt:lpstr>
      <vt:lpstr>Methodology, Continued</vt:lpstr>
      <vt:lpstr>Caveats</vt:lpstr>
      <vt:lpstr>Study Questions</vt:lpstr>
      <vt:lpstr>Methodology, Continued: Complexity</vt:lpstr>
      <vt:lpstr>Methodology, Continued: Care Coordination Needs</vt:lpstr>
      <vt:lpstr>Methodology, Continued: Activities Undertaken by CMS</vt:lpstr>
      <vt:lpstr>Methodology, Continued: Communication </vt:lpstr>
      <vt:lpstr>PowerPoint Presentation</vt:lpstr>
      <vt:lpstr>DOH-specified Region Representation</vt:lpstr>
      <vt:lpstr>Clinical Management Was Reported in Over Half of Encounters</vt:lpstr>
      <vt:lpstr>Over Half of Encounters Involved Recurring Issues- Care coordination Needs are Not One-Time Events</vt:lpstr>
      <vt:lpstr>Encounter Time and Complexity: A Comparison of Medical and Home and Community-Based Settings</vt:lpstr>
      <vt:lpstr>Encounters and Average Encounter Time Increase as Medical Complexity Increases</vt:lpstr>
      <vt:lpstr>Encounters and Average Encounter Time Increase as Social Complexity Increases</vt:lpstr>
      <vt:lpstr>Average Encounter Times Are Higher for Clients who Have “Intense” Levels of Medical and Social Complexity </vt:lpstr>
      <vt:lpstr>The Frequency of Needs Increases with Level of Medical Complexity</vt:lpstr>
      <vt:lpstr>The Frequency of Needs Increases With Level of Social Complexity</vt:lpstr>
      <vt:lpstr>Children in HCB Settings Required Significantly More Follow-Up and Referral Management Than Did Children in Medical Settings</vt:lpstr>
      <vt:lpstr>Care Coordination Is Time-Consuming</vt:lpstr>
      <vt:lpstr>Low-Incidence Care Coordination Needs Were The Most Time-Consuming</vt:lpstr>
      <vt:lpstr>Activities Did Not Differ by Level of Medical Complexity</vt:lpstr>
      <vt:lpstr>Top Two Activities Were the Same for all Levels of Social Intensity and Focused on Health-Related Issues</vt:lpstr>
      <vt:lpstr>Primary Communication Targets Were the Family, Other CMS Social Workers or Supervisors and Specialty Health Providers </vt:lpstr>
      <vt:lpstr>Both HCB and Medical Settings Had Similar Communication Methods Analysis</vt:lpstr>
      <vt:lpstr>Nearly Half of all Outcomes are “Pending”, Reaffirming the Ongoing Nature of Care Coordination</vt:lpstr>
      <vt:lpstr>Care Coordination is Similar Across Regions</vt:lpstr>
      <vt:lpstr>Cost of Care Coordination: Why The Difference? </vt:lpstr>
      <vt:lpstr>Summary of Comparisons: Medical and HCB Settings Care Coordination</vt:lpstr>
      <vt:lpstr>Next Steps</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Gregory Rule</dc:creator>
  <cp:lastModifiedBy>tcahill@cdd.unm.edu</cp:lastModifiedBy>
  <cp:revision>209</cp:revision>
  <cp:lastPrinted>2019-03-07T18:16:59Z</cp:lastPrinted>
  <dcterms:created xsi:type="dcterms:W3CDTF">2017-06-25T02:05:31Z</dcterms:created>
  <dcterms:modified xsi:type="dcterms:W3CDTF">2019-04-02T16:14:38Z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0x010100345DF89A8497594CAC8D4F0572E14D15</vt:lpwstr>
  </property>
</Properties>
</file>