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0" r:id="rId3"/>
    <p:sldId id="271" r:id="rId4"/>
    <p:sldId id="272" r:id="rId5"/>
    <p:sldId id="273" r:id="rId6"/>
    <p:sldId id="260" r:id="rId7"/>
    <p:sldId id="261" r:id="rId8"/>
    <p:sldId id="259" r:id="rId9"/>
    <p:sldId id="274" r:id="rId10"/>
    <p:sldId id="276" r:id="rId11"/>
    <p:sldId id="275" r:id="rId12"/>
    <p:sldId id="263" r:id="rId13"/>
    <p:sldId id="277" r:id="rId14"/>
    <p:sldId id="282" r:id="rId15"/>
    <p:sldId id="281" r:id="rId16"/>
    <p:sldId id="283" r:id="rId17"/>
    <p:sldId id="278" r:id="rId18"/>
    <p:sldId id="280" r:id="rId19"/>
    <p:sldId id="284" r:id="rId20"/>
    <p:sldId id="285" r:id="rId21"/>
    <p:sldId id="288" r:id="rId22"/>
    <p:sldId id="286" r:id="rId23"/>
    <p:sldId id="287" r:id="rId24"/>
    <p:sldId id="265" r:id="rId25"/>
    <p:sldId id="268" r:id="rId26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3CD9340-89F2-49AB-AD6B-4490E54BF1F9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A6E73003-6D5D-41F4-8CED-67D4E8113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3430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C2AFD81-C96F-4A65-B27C-B774A2C975AF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62E3B3A-4403-4806-98D4-746074B56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80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E3B3A-4403-4806-98D4-746074B56A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70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9429-2883-4174-9081-019001B841EB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E541-0A11-4DC8-8F8A-79E720BE5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9429-2883-4174-9081-019001B841EB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E541-0A11-4DC8-8F8A-79E720BE5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9429-2883-4174-9081-019001B841EB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E541-0A11-4DC8-8F8A-79E720BE5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9429-2883-4174-9081-019001B841EB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E541-0A11-4DC8-8F8A-79E720BE5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9429-2883-4174-9081-019001B841EB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E541-0A11-4DC8-8F8A-79E720BE5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9429-2883-4174-9081-019001B841EB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E541-0A11-4DC8-8F8A-79E720BE5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9429-2883-4174-9081-019001B841EB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E541-0A11-4DC8-8F8A-79E720BE5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9429-2883-4174-9081-019001B841EB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E541-0A11-4DC8-8F8A-79E720BE5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9429-2883-4174-9081-019001B841EB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E541-0A11-4DC8-8F8A-79E720BE5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9429-2883-4174-9081-019001B841EB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E541-0A11-4DC8-8F8A-79E720BE5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9429-2883-4174-9081-019001B841EB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47E541-0A11-4DC8-8F8A-79E720BE50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509429-2883-4174-9081-019001B841EB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47E541-0A11-4DC8-8F8A-79E720BE50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752" y="609600"/>
            <a:ext cx="7851648" cy="434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Postpartum Women’s Weight Changes in Group and Individual Nurse-Midwifery Care: A Pilot Study in Rural New Mexico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334000"/>
            <a:ext cx="7239000" cy="1295400"/>
          </a:xfrm>
        </p:spPr>
        <p:txBody>
          <a:bodyPr>
            <a:normAutofit/>
          </a:bodyPr>
          <a:lstStyle/>
          <a:p>
            <a:pPr algn="l"/>
            <a:r>
              <a:rPr lang="en-US" sz="2100" dirty="0" smtClean="0"/>
              <a:t>Kim J. Cox, PhD, CNM, Principal Investigator  </a:t>
            </a:r>
          </a:p>
          <a:p>
            <a:pPr algn="l"/>
            <a:r>
              <a:rPr lang="en-US" sz="2100" dirty="0" err="1" smtClean="0"/>
              <a:t>Ambroshia</a:t>
            </a:r>
            <a:r>
              <a:rPr lang="en-US" sz="2100" dirty="0" smtClean="0"/>
              <a:t> M. </a:t>
            </a:r>
            <a:r>
              <a:rPr lang="en-US" sz="2100" dirty="0" err="1" smtClean="0"/>
              <a:t>Murrietta</a:t>
            </a:r>
            <a:r>
              <a:rPr lang="en-US" sz="2100" dirty="0" smtClean="0"/>
              <a:t>, MHS, Community Research Specialist</a:t>
            </a:r>
          </a:p>
          <a:p>
            <a:pPr algn="l"/>
            <a:r>
              <a:rPr lang="en-US" sz="2100" dirty="0" smtClean="0"/>
              <a:t> Carla N. </a:t>
            </a:r>
            <a:r>
              <a:rPr lang="en-US" sz="2100" dirty="0" err="1" smtClean="0"/>
              <a:t>Roybal</a:t>
            </a:r>
            <a:r>
              <a:rPr lang="en-US" sz="2100" dirty="0" smtClean="0"/>
              <a:t>, MPH, Community Research Specialist</a:t>
            </a:r>
          </a:p>
        </p:txBody>
      </p:sp>
    </p:spTree>
    <p:extLst>
      <p:ext uri="{BB962C8B-B14F-4D97-AF65-F5344CB8AC3E}">
        <p14:creationId xmlns:p14="http://schemas.microsoft.com/office/powerpoint/2010/main" xmlns="" val="20414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Quantitative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676400"/>
          </a:xfrm>
        </p:spPr>
        <p:txBody>
          <a:bodyPr/>
          <a:lstStyle/>
          <a:p>
            <a:r>
              <a:rPr lang="en-US" dirty="0" smtClean="0"/>
              <a:t>Breastfeed and postpartum weight changes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7874888"/>
              </p:ext>
            </p:extLst>
          </p:nvPr>
        </p:nvGraphicFramePr>
        <p:xfrm>
          <a:off x="838200" y="2209800"/>
          <a:ext cx="7772400" cy="4343398"/>
        </p:xfrm>
        <a:graphic>
          <a:graphicData uri="http://schemas.openxmlformats.org/drawingml/2006/table">
            <a:tbl>
              <a:tblPr firstRow="1" firstCol="1" bandRow="1"/>
              <a:tblGrid>
                <a:gridCol w="3789648"/>
                <a:gridCol w="1610601"/>
                <a:gridCol w="1610601"/>
                <a:gridCol w="761550"/>
              </a:tblGrid>
              <a:tr h="2554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051" marR="17051" marT="0" marB="0" anchor="ctr">
                    <a:lnL>
                      <a:noFill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Group Care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39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Individual Care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39F"/>
                    </a:solidFill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r>
                        <a:rPr lang="en-US" sz="1400" b="1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39F"/>
                    </a:solidFill>
                  </a:tcPr>
                </a:tc>
              </a:tr>
              <a:tr h="2554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051" marR="17051" marT="0" marB="0" anchor="ctr">
                    <a:lnL>
                      <a:noFill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 (%)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 (%)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494">
                <a:tc grid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Breastfeeding at 2 weeks postpartum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4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5720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Exclusive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breastfeeding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7(77.8)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8(80.0)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4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5720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Breastfeeding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with supplement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2(22.2)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2(20.0)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494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2286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Quantity of supplements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4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5720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1-2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times/day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0(0.0)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1(50.0)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4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5720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3-5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times/day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1(50.0)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1(50.0)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4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6-10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times/day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1(50.0)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0(0.0)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494">
                <a:tc grid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Breastfeeding at 6 months postpartum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4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5720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Exclusive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breastfeeding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3(33.3)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5(100.0)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0.05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4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5720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Breastfeeding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with supplement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1(11.1)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0(0.0)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4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5720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Not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breastfeeding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5(55.6)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0(0.0)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494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2286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Quantity of supplements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4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1-2 times/day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0(0.0)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0(0.0)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4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3-5 times/day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1(100.0)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0(0.0)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4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6-10 times/day 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0(0.0)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0(0.0)</a:t>
                      </a:r>
                    </a:p>
                  </a:txBody>
                  <a:tcPr marL="17051" marR="17051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291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Quantitative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There </a:t>
            </a:r>
            <a:r>
              <a:rPr lang="en-US" sz="2800" dirty="0"/>
              <a:t>were no significant differences between groups for weight and body composition changes, weight retention or activity </a:t>
            </a:r>
            <a:r>
              <a:rPr lang="en-US" sz="2800" dirty="0" smtClean="0"/>
              <a:t>levels</a:t>
            </a:r>
            <a:endParaRPr lang="en-US" sz="2800" dirty="0"/>
          </a:p>
          <a:p>
            <a:pPr algn="just">
              <a:buFont typeface="Wingdings" pitchFamily="2" charset="2"/>
              <a:buChar char="Ø"/>
            </a:pPr>
            <a:r>
              <a:rPr lang="en-US" sz="2800" dirty="0"/>
              <a:t>Most women </a:t>
            </a:r>
            <a:r>
              <a:rPr lang="en-US" sz="2800" b="1" dirty="0"/>
              <a:t>retained 6-8% of the weight they gained during pregnancy</a:t>
            </a:r>
            <a:r>
              <a:rPr lang="en-US" sz="2800" dirty="0"/>
              <a:t> through 6 months </a:t>
            </a:r>
            <a:r>
              <a:rPr lang="en-US" sz="2800" dirty="0" smtClean="0"/>
              <a:t>postpartum</a:t>
            </a:r>
            <a:endParaRPr lang="en-US" sz="2800" dirty="0"/>
          </a:p>
          <a:p>
            <a:pPr algn="just">
              <a:buFont typeface="Wingdings" pitchFamily="2" charset="2"/>
              <a:buChar char="Ø"/>
            </a:pPr>
            <a:r>
              <a:rPr lang="en-US" sz="2800" dirty="0"/>
              <a:t>Women in the individual care group were significantly more likely to be exclusively breastfeeding at 6 months postpartum than women in group care ( </a:t>
            </a:r>
            <a:r>
              <a:rPr lang="en-US" sz="2800" i="1" dirty="0"/>
              <a:t>p</a:t>
            </a:r>
            <a:r>
              <a:rPr lang="en-US" sz="2800" dirty="0"/>
              <a:t>=0.05</a:t>
            </a:r>
            <a:r>
              <a:rPr lang="en-US" sz="2800" dirty="0" smtClean="0"/>
              <a:t>)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41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Qualitative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Two primary themes emerged from the interview data: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Limited time and </a:t>
            </a:r>
            <a:r>
              <a:rPr lang="en-US" dirty="0"/>
              <a:t>r</a:t>
            </a:r>
            <a:r>
              <a:rPr lang="en-US" dirty="0" smtClean="0"/>
              <a:t>esources to manage weight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Challenges to maintaining exclusive breastfeeding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Qualitative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 algn="just">
              <a:buNone/>
            </a:pPr>
            <a:r>
              <a:rPr lang="en-US" sz="2800" dirty="0" smtClean="0"/>
              <a:t>The majority of women in the study returned to work by the 6-month interview, so there was a challenge of having the time to cook nutritious meals at home.</a:t>
            </a:r>
          </a:p>
          <a:p>
            <a:pPr marL="0" indent="0">
              <a:buNone/>
            </a:pPr>
            <a:endParaRPr lang="en-US" sz="2400" b="1" dirty="0"/>
          </a:p>
          <a:p>
            <a:pPr marL="393192" lvl="1" indent="0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0442" y="2468558"/>
            <a:ext cx="3837759" cy="3246442"/>
          </a:xfrm>
        </p:spPr>
      </p:pic>
    </p:spTree>
    <p:extLst>
      <p:ext uri="{BB962C8B-B14F-4D97-AF65-F5344CB8AC3E}">
        <p14:creationId xmlns:p14="http://schemas.microsoft.com/office/powerpoint/2010/main" xmlns="" val="347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Qualitative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en-US" b="1" dirty="0" smtClean="0"/>
              <a:t>“</a:t>
            </a:r>
            <a:r>
              <a:rPr lang="en-US" b="1" dirty="0"/>
              <a:t>By the time both of us get home, it’s like ‘who’s closer to pick something up?’ So at least those three nights a week, we’re usually eating out or getting take out</a:t>
            </a:r>
            <a:r>
              <a:rPr lang="en-US" b="1" dirty="0" smtClean="0"/>
              <a:t>.”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326" y="4267200"/>
            <a:ext cx="598967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4175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Qualitative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Rural residency </a:t>
            </a:r>
            <a:r>
              <a:rPr lang="en-US" sz="2800" dirty="0"/>
              <a:t>limited some women’s options for regular </a:t>
            </a:r>
            <a:r>
              <a:rPr lang="en-US" sz="2800" dirty="0" smtClean="0"/>
              <a:t>physical </a:t>
            </a:r>
            <a:r>
              <a:rPr lang="en-US" sz="2800" dirty="0"/>
              <a:t>activity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en-US" sz="2800" b="1" dirty="0" smtClean="0"/>
              <a:t>“</a:t>
            </a:r>
            <a:r>
              <a:rPr lang="en-US" sz="2800" b="1" dirty="0"/>
              <a:t>I live in the mountains so I can’t run up and down the streets, or else I’ll be chased by all these stray dogs.” 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lvl="1">
              <a:buFont typeface="Wingdings" pitchFamily="2" charset="2"/>
              <a:buChar char="Ø"/>
            </a:pPr>
            <a:endParaRPr lang="en-US" b="1" dirty="0"/>
          </a:p>
          <a:p>
            <a:pPr lvl="1">
              <a:buFont typeface="Wingdings" pitchFamily="2" charset="2"/>
              <a:buChar char="Ø"/>
            </a:pPr>
            <a:endParaRPr lang="en-US" b="1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4267200"/>
            <a:ext cx="4800600" cy="216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596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Qualitative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 smtClean="0"/>
              <a:t>“</a:t>
            </a:r>
            <a:r>
              <a:rPr lang="en-US" b="1" dirty="0"/>
              <a:t>There’s always more opportunity in [the city]. Like water aerobics…there’s no indoor pool in my town. They do have yoga classes but none that meet the needs of a stay at home mom</a:t>
            </a:r>
            <a:r>
              <a:rPr lang="en-US" b="1" dirty="0" smtClean="0"/>
              <a:t>.”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189144"/>
            <a:ext cx="3088884" cy="2059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111505"/>
            <a:ext cx="2895600" cy="216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7862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Qualitative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Cultural dietary traditions and family influences played a part in how well  women were able to incorporate their knowledge of healthy eating into meal planning and food preparation. </a:t>
            </a:r>
          </a:p>
          <a:p>
            <a:pPr marL="0" indent="0">
              <a:buNone/>
            </a:pPr>
            <a:endParaRPr lang="en-US" sz="2800" b="1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4728" y="2133600"/>
            <a:ext cx="3763472" cy="3200400"/>
          </a:xfrm>
        </p:spPr>
      </p:pic>
    </p:spTree>
    <p:extLst>
      <p:ext uri="{BB962C8B-B14F-4D97-AF65-F5344CB8AC3E}">
        <p14:creationId xmlns:p14="http://schemas.microsoft.com/office/powerpoint/2010/main" xmlns="" val="347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Findings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Clr>
                <a:schemeClr val="accent3"/>
              </a:buClr>
              <a:buSzPct val="95000"/>
              <a:buNone/>
            </a:pPr>
            <a:endParaRPr lang="en-US" b="1" dirty="0" smtClean="0"/>
          </a:p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b="1" dirty="0" smtClean="0"/>
              <a:t>“</a:t>
            </a:r>
            <a:r>
              <a:rPr lang="en-US" b="1" dirty="0"/>
              <a:t>Before I was pregnant, and not dependent on anybody else for financial reasons, I could go and get whatever I wanted from Whole Foods…but just being home, being so dependent on my mom, it just makes me feel like I can’t do that to her because they’re her groceries, too, and she doesn’t like that stuff at all. She’s totally traditional</a:t>
            </a:r>
            <a:r>
              <a:rPr lang="en-US" b="1" dirty="0" smtClean="0"/>
              <a:t>.”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endParaRPr lang="en-US" b="1" dirty="0"/>
          </a:p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b="1" dirty="0" smtClean="0"/>
              <a:t>“[My husband’s] idea of healthy is so skewed…it does not mean you put lettuce on your burrito and now it’s healthy.”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590781"/>
            <a:ext cx="2854873" cy="1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388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Qualitative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848600" cy="8839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Desire to breastfeed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Benefits for their babies</a:t>
            </a:r>
            <a:endParaRPr lang="en-US" dirty="0"/>
          </a:p>
          <a:p>
            <a:pPr marL="393192" lvl="1" indent="0">
              <a:buNone/>
            </a:pPr>
            <a:endParaRPr lang="en-US" sz="28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7625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971800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192" lvl="1" indent="0" algn="just">
              <a:buNone/>
            </a:pPr>
            <a:r>
              <a:rPr lang="en-US" sz="2400" b="1" dirty="0"/>
              <a:t>“I love breastfeeding. It’s so good for her and its really good bonding. I think it helped a lot with postpartum and all the emotional changes and everything. It’s definitely helped.”</a:t>
            </a:r>
          </a:p>
        </p:txBody>
      </p:sp>
    </p:spTree>
    <p:extLst>
      <p:ext uri="{BB962C8B-B14F-4D97-AF65-F5344CB8AC3E}">
        <p14:creationId xmlns:p14="http://schemas.microsoft.com/office/powerpoint/2010/main" xmlns="" val="246630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500" dirty="0" smtClean="0"/>
              <a:t>Weight </a:t>
            </a:r>
            <a:r>
              <a:rPr lang="en-US" sz="3500" dirty="0"/>
              <a:t>gained during pregnancy is often retained </a:t>
            </a:r>
            <a:r>
              <a:rPr lang="en-US" sz="3500" dirty="0" smtClean="0"/>
              <a:t>indefinitely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Few interventions for postpartum weight loss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Rural dwelling women have a higher prevalence of</a:t>
            </a:r>
          </a:p>
          <a:p>
            <a:pPr marL="736092" lvl="1" indent="-342900">
              <a:buFont typeface="Wingdings" panose="05000000000000000000" pitchFamily="2" charset="2"/>
              <a:buChar char="Ø"/>
            </a:pPr>
            <a:r>
              <a:rPr lang="en-US" sz="2600" dirty="0" smtClean="0"/>
              <a:t>Sedentary lifestyle</a:t>
            </a:r>
          </a:p>
          <a:p>
            <a:pPr marL="736092" lvl="1" indent="-342900">
              <a:buFont typeface="Wingdings" panose="05000000000000000000" pitchFamily="2" charset="2"/>
              <a:buChar char="Ø"/>
            </a:pPr>
            <a:r>
              <a:rPr lang="en-US" sz="2600" dirty="0" smtClean="0"/>
              <a:t>Obesity</a:t>
            </a:r>
            <a:endParaRPr lang="en-US" sz="2600" dirty="0"/>
          </a:p>
          <a:p>
            <a:pPr marL="736092" lvl="1" indent="-342900">
              <a:buFont typeface="Wingdings" panose="05000000000000000000" pitchFamily="2" charset="2"/>
              <a:buChar char="Ø"/>
            </a:pPr>
            <a:r>
              <a:rPr lang="en-US" sz="2600" dirty="0" smtClean="0"/>
              <a:t>Diabetes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0331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Qualitative Findings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35480"/>
            <a:ext cx="7848600" cy="88392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Desire to breastfeed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Benefits for themselves</a:t>
            </a:r>
            <a:endParaRPr lang="en-US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38200" y="2895600"/>
            <a:ext cx="3429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/>
              <a:t>“My first pregnancy I didn’t breast feed that long, like now he’s </a:t>
            </a:r>
            <a:r>
              <a:rPr lang="en-US" sz="2600" b="1" dirty="0" err="1"/>
              <a:t>gonna</a:t>
            </a:r>
            <a:r>
              <a:rPr lang="en-US" sz="2600" b="1" dirty="0"/>
              <a:t> be six months, I breast fed this whole time, and I think I lost more weight than I did with my first.”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377" y="2435609"/>
            <a:ext cx="4486023" cy="320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0600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Qualitative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0"/>
            <a:ext cx="8229600" cy="1417320"/>
          </a:xfrm>
        </p:spPr>
        <p:txBody>
          <a:bodyPr/>
          <a:lstStyle/>
          <a:p>
            <a:pPr marL="484632" indent="-457200">
              <a:buFont typeface="Wingdings" panose="05000000000000000000" pitchFamily="2" charset="2"/>
              <a:buChar char="Ø"/>
            </a:pPr>
            <a:r>
              <a:rPr lang="en-US" dirty="0" smtClean="0"/>
              <a:t>It’s not so much that women didn’t want to breastfeed, it’s that they</a:t>
            </a:r>
            <a:r>
              <a:rPr lang="en-US" b="1" dirty="0" smtClean="0"/>
              <a:t> </a:t>
            </a:r>
            <a:r>
              <a:rPr lang="en-US" sz="4000" b="1" dirty="0" smtClean="0"/>
              <a:t>couldn’t</a:t>
            </a:r>
            <a:r>
              <a:rPr lang="en-US" b="1" dirty="0" smtClean="0"/>
              <a:t> </a:t>
            </a:r>
            <a:r>
              <a:rPr lang="en-US" dirty="0" smtClean="0"/>
              <a:t>breastfeed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5400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Qualitative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Inadequate milk supply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743200"/>
            <a:ext cx="7848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/>
              <a:t>“My boss had promised me that I could [breastfeed], but it just seemed that they never really gave me time to do that . . . I would actually still be breastfeeding now had it all worked accordingly</a:t>
            </a:r>
            <a:r>
              <a:rPr lang="en-US" sz="2200" b="1" dirty="0" smtClean="0"/>
              <a:t>.”</a:t>
            </a:r>
          </a:p>
          <a:p>
            <a:pPr algn="just"/>
            <a:endParaRPr lang="en-US" sz="2200" b="1" dirty="0" smtClean="0"/>
          </a:p>
          <a:p>
            <a:pPr algn="just"/>
            <a:endParaRPr lang="en-US" sz="2200" b="1" dirty="0"/>
          </a:p>
          <a:p>
            <a:pPr algn="just"/>
            <a:r>
              <a:rPr lang="en-US" sz="2400" b="1" dirty="0"/>
              <a:t>"I’m breastfeeding, but at the same time I’m not keeping to my breast pump schedule so I started to lose milk. You just…you start drying up and I just felt that it was easier for me to get her on formula."</a:t>
            </a:r>
          </a:p>
          <a:p>
            <a:endParaRPr lang="en-US" sz="2400" dirty="0"/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xmlns="" val="1747142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Qualitative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029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Returning to work very quickly after the baby’s birth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1525" y="2590800"/>
            <a:ext cx="36480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“For </a:t>
            </a:r>
            <a:r>
              <a:rPr lang="en-US" sz="2400" b="1" dirty="0"/>
              <a:t>about, like three weeks, that was it. Because I went back to work right away, I kind of had to. I went back part time at about four and a half weeks, and then I went back full time when she was about eight weeks. So, I had to go back right away</a:t>
            </a:r>
            <a:r>
              <a:rPr lang="en-US" sz="2400" b="1" dirty="0" smtClean="0"/>
              <a:t>.”</a:t>
            </a:r>
            <a:endParaRPr lang="en-US" sz="2400" b="1" dirty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75" y="3048000"/>
            <a:ext cx="4505325" cy="301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7142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Despite incentives and retention efforts, there was a high rate of dropout (71%) in the individual care group; however, dropout </a:t>
            </a:r>
            <a:r>
              <a:rPr lang="en-US" sz="2800" dirty="0" smtClean="0"/>
              <a:t>was low </a:t>
            </a:r>
            <a:r>
              <a:rPr lang="en-US" sz="2800" dirty="0"/>
              <a:t>(10%) for women in group </a:t>
            </a:r>
            <a:r>
              <a:rPr lang="en-US" sz="2800" dirty="0" smtClean="0"/>
              <a:t>care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Interpretation of the quantitative results is limited by the small sample size and the potential for sampling bias, particularly in the individual </a:t>
            </a:r>
            <a:r>
              <a:rPr lang="en-US" sz="2800" dirty="0" smtClean="0"/>
              <a:t>care group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3654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3967" y="1219201"/>
            <a:ext cx="643603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 rot="3557803">
            <a:off x="6638184" y="3176819"/>
            <a:ext cx="2065788" cy="279148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53200" y="4419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8334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Individual or usual care: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One provider and one patient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Short, episodic visits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Varies by provider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KJCox\Desktop\PPW Wgt Grant Files\FHP110512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410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3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Group care: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/>
              <a:t>Group leader (provider and community health worker) and multiple participants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/>
              <a:t>May include other family members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/>
              <a:t>Consistent evidence-based teaching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/>
              <a:t>Group interaction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C:\Users\KJCox\Desktop\PPW Wgt Grant Files\2012-04-13 15_40_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23655"/>
            <a:ext cx="4953000" cy="26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009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en-US" sz="3000" dirty="0" smtClean="0"/>
              <a:t>Do </a:t>
            </a:r>
            <a:r>
              <a:rPr lang="en-US" sz="3000" dirty="0"/>
              <a:t>women in a group model of CNM care lose more weight and have leaner body mass in the first 6 months postpartum than women in an individual model of CNM </a:t>
            </a:r>
            <a:r>
              <a:rPr lang="en-US" sz="3000" dirty="0" smtClean="0"/>
              <a:t>care?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600" dirty="0" smtClean="0"/>
              <a:t>Compare </a:t>
            </a:r>
            <a:r>
              <a:rPr lang="en-US" sz="2600" dirty="0"/>
              <a:t>postpartum weight and body composition changes from 2 weeks to 6 months postpartum among women in group and individual CNM </a:t>
            </a:r>
            <a:r>
              <a:rPr lang="en-US" sz="2600" dirty="0" smtClean="0"/>
              <a:t>care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600" dirty="0" smtClean="0"/>
              <a:t>Compare </a:t>
            </a:r>
            <a:r>
              <a:rPr lang="en-US" sz="2600" dirty="0"/>
              <a:t>women’s postpartum weight loss as a proportion of total pregnancy weight </a:t>
            </a:r>
            <a:r>
              <a:rPr lang="en-US" sz="2600" dirty="0" smtClean="0"/>
              <a:t>gain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000" dirty="0" smtClean="0"/>
              <a:t>From </a:t>
            </a:r>
            <a:r>
              <a:rPr lang="en-US" sz="3000" dirty="0"/>
              <a:t>women’s perspectives, what were the barriers and facilitators that helped them lose weight (or not) in the first 6 months postpartum? 	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93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77000" cy="1143000"/>
          </a:xfrm>
        </p:spPr>
        <p:txBody>
          <a:bodyPr/>
          <a:lstStyle/>
          <a:p>
            <a:pPr algn="ctr"/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8229600" cy="469392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300" dirty="0"/>
              <a:t>Mixed Methods pilot </a:t>
            </a:r>
            <a:r>
              <a:rPr lang="en-US" sz="3300" dirty="0" smtClean="0"/>
              <a:t>study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April 1, 2012 - March 31, 2013 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3300" dirty="0"/>
              <a:t>Quasi-experimental QUANT phase: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2 groups of low-income women 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/>
              <a:t>Recruitment (</a:t>
            </a:r>
            <a:r>
              <a:rPr lang="en-US" sz="2600" dirty="0" smtClean="0"/>
              <a:t>N=27)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/>
              <a:t>2 </a:t>
            </a:r>
            <a:r>
              <a:rPr lang="en-US" sz="2600" dirty="0"/>
              <a:t>weeks PP (</a:t>
            </a:r>
            <a:r>
              <a:rPr lang="en-US" sz="2600" dirty="0" smtClean="0"/>
              <a:t>N=19)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/>
              <a:t>6 </a:t>
            </a:r>
            <a:r>
              <a:rPr lang="en-US" sz="2600" dirty="0"/>
              <a:t>months PP (N=14)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Data </a:t>
            </a:r>
            <a:r>
              <a:rPr lang="en-US" sz="2800" dirty="0" smtClean="0"/>
              <a:t>Collection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/>
              <a:t>W</a:t>
            </a:r>
            <a:r>
              <a:rPr lang="en-US" sz="2600" dirty="0" smtClean="0"/>
              <a:t>eight </a:t>
            </a:r>
            <a:r>
              <a:rPr lang="en-US" sz="2600" dirty="0"/>
              <a:t>and body composition measures using the InBody at 2 wks. and 6 mos. PP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/>
              <a:t>Edinburgh Postpartum Depression Scale (EPDS) - 2 wks./ 6 mos.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/>
              <a:t>Modifiable </a:t>
            </a:r>
            <a:r>
              <a:rPr lang="en-US" sz="2600" dirty="0"/>
              <a:t>Activity Questionnaire (MAQ) - 6 mos. PP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KJCox\Dropbox\Kim Poster\imagejpeg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40526"/>
            <a:ext cx="2457450" cy="36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65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300" dirty="0" smtClean="0"/>
              <a:t>Qualitative </a:t>
            </a:r>
            <a:r>
              <a:rPr lang="en-US" sz="3300" dirty="0"/>
              <a:t>interviews with both groups (N=13)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800" dirty="0"/>
              <a:t>Conducted in person or by phone at 6 mos.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800" dirty="0"/>
              <a:t> Audio recorded and transcribed verbatim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800" dirty="0"/>
              <a:t> Thematic content analysis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13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Setting &amp;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1242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Family </a:t>
            </a:r>
            <a:r>
              <a:rPr lang="en-US" sz="2800" dirty="0"/>
              <a:t>H</a:t>
            </a:r>
            <a:r>
              <a:rPr lang="en-US" sz="2800" dirty="0" smtClean="0"/>
              <a:t>ealth Partnerships (Bernalillo, NM)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/>
              <a:t>CoN</a:t>
            </a:r>
            <a:r>
              <a:rPr lang="en-US" dirty="0" smtClean="0"/>
              <a:t> faculty practice offering group care for pregnancy and through the first postpartum year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CHW outreach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University Midwifery Associates (Albuquerque, NM)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</a:t>
            </a:r>
            <a:r>
              <a:rPr lang="en-US" dirty="0" smtClean="0"/>
              <a:t>omen with rural home address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Individual care which ends at 6 weeks postpartum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495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46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Quantitative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676400"/>
          </a:xfrm>
        </p:spPr>
        <p:txBody>
          <a:bodyPr/>
          <a:lstStyle/>
          <a:p>
            <a:r>
              <a:rPr lang="en-US" dirty="0" smtClean="0"/>
              <a:t>Pregnancy and postpartum weight changes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939760"/>
              </p:ext>
            </p:extLst>
          </p:nvPr>
        </p:nvGraphicFramePr>
        <p:xfrm>
          <a:off x="685801" y="2286000"/>
          <a:ext cx="8077199" cy="3657600"/>
        </p:xfrm>
        <a:graphic>
          <a:graphicData uri="http://schemas.openxmlformats.org/drawingml/2006/table">
            <a:tbl>
              <a:tblPr firstRow="1" firstCol="1" bandRow="1"/>
              <a:tblGrid>
                <a:gridCol w="2371288"/>
                <a:gridCol w="296411"/>
                <a:gridCol w="1333850"/>
                <a:gridCol w="889234"/>
                <a:gridCol w="296411"/>
                <a:gridCol w="1340436"/>
                <a:gridCol w="882645"/>
                <a:gridCol w="666924"/>
              </a:tblGrid>
              <a:tr h="4064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8" marR="62268" marT="0" marB="0">
                    <a:lnL>
                      <a:noFill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Group Care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8" marR="62268" marT="0" marB="0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3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Individual Care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8" marR="62268" marT="0" marB="0" anchor="b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3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r>
                        <a:rPr lang="en-US" sz="1400" b="1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8" marR="62268" marT="0" marB="0" anchor="b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39F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268" marR="62268" marT="0" marB="0">
                    <a:lnL>
                      <a:noFill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8" marR="62268" marT="0" marB="0" anchor="b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Median (Q1-Q3)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8" marR="622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Min-Max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8" marR="62268" marT="0" marB="0" anchor="b">
                    <a:lnL>
                      <a:noFill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8" marR="62268" marT="0" marB="0" anchor="b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Median (Q1-Q3)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8" marR="622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Min-Max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8" marR="62268" marT="0" marB="0" anchor="b">
                    <a:lnL>
                      <a:noFill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pregnancy weight gain (pounds)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8" marR="62268" marT="0" marB="0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37.0 (29.9, 60.9)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5.1, 66.9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49.7 (29.9, 60.9)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16.3, 67.1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Weight loss (pounds) from birth to 6 mos. postpartum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8" marR="62268" marT="0" marB="0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30.6 (15.8, 30.4)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7.3, 40.0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30.4 (24.4, 35.6)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22.9, 52.6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1219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Percent of pregnancy weight gain retained at 6 mos. postpartum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8" marR="62268" marT="0" marB="0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8.0 (4.0, 15.0)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-7.0, 24.0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6.0 (-4.0, 19.0)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-4.0, 29.0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00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90617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707</TotalTime>
  <Words>1292</Words>
  <Application>Microsoft Office PowerPoint</Application>
  <PresentationFormat>On-screen Show (4:3)</PresentationFormat>
  <Paragraphs>207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      Postpartum Women’s Weight Changes in Group and Individual Nurse-Midwifery Care: A Pilot Study in Rural New Mexico</vt:lpstr>
      <vt:lpstr>Background </vt:lpstr>
      <vt:lpstr>Background</vt:lpstr>
      <vt:lpstr>Background</vt:lpstr>
      <vt:lpstr>Research Questions</vt:lpstr>
      <vt:lpstr>Design</vt:lpstr>
      <vt:lpstr>Design</vt:lpstr>
      <vt:lpstr>Setting &amp; Sample</vt:lpstr>
      <vt:lpstr>Quantitative Results</vt:lpstr>
      <vt:lpstr>Quantitative Results</vt:lpstr>
      <vt:lpstr>Quantitative Findings</vt:lpstr>
      <vt:lpstr>Qualitative Findings</vt:lpstr>
      <vt:lpstr>Qualitative Findings</vt:lpstr>
      <vt:lpstr>Qualitative Findings</vt:lpstr>
      <vt:lpstr>Qualitative Findings</vt:lpstr>
      <vt:lpstr>Qualitative Findings</vt:lpstr>
      <vt:lpstr>Qualitative Findings</vt:lpstr>
      <vt:lpstr>Qualitative Findings </vt:lpstr>
      <vt:lpstr>Qualitative Findings</vt:lpstr>
      <vt:lpstr>Qualitative Findings</vt:lpstr>
      <vt:lpstr>Qualitative Findings</vt:lpstr>
      <vt:lpstr>Qualitative Findings</vt:lpstr>
      <vt:lpstr>Qualitative Findings</vt:lpstr>
      <vt:lpstr>Limitations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Postpartum Women’s Weight Changes in Group &amp; Individual Nurse-Midwifery Care: A CER Pilot Study</dc:title>
  <dc:creator>Kim Cox</dc:creator>
  <cp:lastModifiedBy>Leona-PC</cp:lastModifiedBy>
  <cp:revision>77</cp:revision>
  <cp:lastPrinted>2013-06-18T17:33:41Z</cp:lastPrinted>
  <dcterms:created xsi:type="dcterms:W3CDTF">2012-05-09T17:13:32Z</dcterms:created>
  <dcterms:modified xsi:type="dcterms:W3CDTF">2014-05-11T22:48:39Z</dcterms:modified>
</cp:coreProperties>
</file>